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324"/>
  </p:notesMasterIdLst>
  <p:handoutMasterIdLst>
    <p:handoutMasterId r:id="rId325"/>
  </p:handoutMasterIdLst>
  <p:sldIdLst>
    <p:sldId id="402" r:id="rId3"/>
    <p:sldId id="493" r:id="rId4"/>
    <p:sldId id="508" r:id="rId5"/>
    <p:sldId id="467" r:id="rId6"/>
    <p:sldId id="548" r:id="rId7"/>
    <p:sldId id="549" r:id="rId8"/>
    <p:sldId id="473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480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64" r:id="rId25"/>
    <p:sldId id="565" r:id="rId26"/>
    <p:sldId id="539" r:id="rId27"/>
    <p:sldId id="566" r:id="rId28"/>
    <p:sldId id="567" r:id="rId29"/>
    <p:sldId id="568" r:id="rId30"/>
    <p:sldId id="569" r:id="rId31"/>
    <p:sldId id="570" r:id="rId32"/>
    <p:sldId id="571" r:id="rId33"/>
    <p:sldId id="574" r:id="rId34"/>
    <p:sldId id="573" r:id="rId35"/>
    <p:sldId id="349" r:id="rId36"/>
    <p:sldId id="543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03" r:id="rId66"/>
    <p:sldId id="604" r:id="rId67"/>
    <p:sldId id="605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622" r:id="rId85"/>
    <p:sldId id="623" r:id="rId86"/>
    <p:sldId id="624" r:id="rId87"/>
    <p:sldId id="625" r:id="rId88"/>
    <p:sldId id="626" r:id="rId89"/>
    <p:sldId id="627" r:id="rId90"/>
    <p:sldId id="628" r:id="rId91"/>
    <p:sldId id="629" r:id="rId92"/>
    <p:sldId id="630" r:id="rId93"/>
    <p:sldId id="631" r:id="rId94"/>
    <p:sldId id="632" r:id="rId95"/>
    <p:sldId id="633" r:id="rId96"/>
    <p:sldId id="634" r:id="rId97"/>
    <p:sldId id="635" r:id="rId98"/>
    <p:sldId id="636" r:id="rId99"/>
    <p:sldId id="637" r:id="rId100"/>
    <p:sldId id="638" r:id="rId101"/>
    <p:sldId id="639" r:id="rId102"/>
    <p:sldId id="640" r:id="rId103"/>
    <p:sldId id="641" r:id="rId104"/>
    <p:sldId id="642" r:id="rId105"/>
    <p:sldId id="643" r:id="rId106"/>
    <p:sldId id="644" r:id="rId107"/>
    <p:sldId id="645" r:id="rId108"/>
    <p:sldId id="646" r:id="rId109"/>
    <p:sldId id="647" r:id="rId110"/>
    <p:sldId id="648" r:id="rId111"/>
    <p:sldId id="649" r:id="rId112"/>
    <p:sldId id="650" r:id="rId113"/>
    <p:sldId id="651" r:id="rId114"/>
    <p:sldId id="652" r:id="rId115"/>
    <p:sldId id="653" r:id="rId116"/>
    <p:sldId id="654" r:id="rId117"/>
    <p:sldId id="655" r:id="rId118"/>
    <p:sldId id="656" r:id="rId119"/>
    <p:sldId id="657" r:id="rId120"/>
    <p:sldId id="658" r:id="rId121"/>
    <p:sldId id="659" r:id="rId122"/>
    <p:sldId id="660" r:id="rId123"/>
    <p:sldId id="661" r:id="rId124"/>
    <p:sldId id="662" r:id="rId125"/>
    <p:sldId id="663" r:id="rId126"/>
    <p:sldId id="664" r:id="rId127"/>
    <p:sldId id="665" r:id="rId128"/>
    <p:sldId id="666" r:id="rId129"/>
    <p:sldId id="667" r:id="rId130"/>
    <p:sldId id="668" r:id="rId131"/>
    <p:sldId id="669" r:id="rId132"/>
    <p:sldId id="670" r:id="rId133"/>
    <p:sldId id="671" r:id="rId134"/>
    <p:sldId id="672" r:id="rId135"/>
    <p:sldId id="673" r:id="rId136"/>
    <p:sldId id="674" r:id="rId137"/>
    <p:sldId id="675" r:id="rId138"/>
    <p:sldId id="676" r:id="rId139"/>
    <p:sldId id="677" r:id="rId140"/>
    <p:sldId id="678" r:id="rId141"/>
    <p:sldId id="679" r:id="rId142"/>
    <p:sldId id="680" r:id="rId143"/>
    <p:sldId id="681" r:id="rId144"/>
    <p:sldId id="682" r:id="rId145"/>
    <p:sldId id="683" r:id="rId146"/>
    <p:sldId id="684" r:id="rId147"/>
    <p:sldId id="685" r:id="rId148"/>
    <p:sldId id="686" r:id="rId149"/>
    <p:sldId id="687" r:id="rId150"/>
    <p:sldId id="688" r:id="rId151"/>
    <p:sldId id="689" r:id="rId152"/>
    <p:sldId id="690" r:id="rId153"/>
    <p:sldId id="691" r:id="rId154"/>
    <p:sldId id="692" r:id="rId155"/>
    <p:sldId id="693" r:id="rId156"/>
    <p:sldId id="694" r:id="rId157"/>
    <p:sldId id="695" r:id="rId158"/>
    <p:sldId id="696" r:id="rId159"/>
    <p:sldId id="697" r:id="rId160"/>
    <p:sldId id="698" r:id="rId161"/>
    <p:sldId id="699" r:id="rId162"/>
    <p:sldId id="700" r:id="rId163"/>
    <p:sldId id="701" r:id="rId164"/>
    <p:sldId id="702" r:id="rId165"/>
    <p:sldId id="703" r:id="rId166"/>
    <p:sldId id="704" r:id="rId167"/>
    <p:sldId id="705" r:id="rId168"/>
    <p:sldId id="706" r:id="rId169"/>
    <p:sldId id="707" r:id="rId170"/>
    <p:sldId id="708" r:id="rId171"/>
    <p:sldId id="709" r:id="rId172"/>
    <p:sldId id="710" r:id="rId173"/>
    <p:sldId id="711" r:id="rId174"/>
    <p:sldId id="712" r:id="rId175"/>
    <p:sldId id="713" r:id="rId176"/>
    <p:sldId id="714" r:id="rId177"/>
    <p:sldId id="715" r:id="rId178"/>
    <p:sldId id="716" r:id="rId179"/>
    <p:sldId id="717" r:id="rId180"/>
    <p:sldId id="718" r:id="rId181"/>
    <p:sldId id="719" r:id="rId182"/>
    <p:sldId id="720" r:id="rId183"/>
    <p:sldId id="721" r:id="rId184"/>
    <p:sldId id="722" r:id="rId185"/>
    <p:sldId id="723" r:id="rId186"/>
    <p:sldId id="724" r:id="rId187"/>
    <p:sldId id="725" r:id="rId188"/>
    <p:sldId id="726" r:id="rId189"/>
    <p:sldId id="727" r:id="rId190"/>
    <p:sldId id="728" r:id="rId191"/>
    <p:sldId id="729" r:id="rId192"/>
    <p:sldId id="730" r:id="rId193"/>
    <p:sldId id="731" r:id="rId194"/>
    <p:sldId id="732" r:id="rId195"/>
    <p:sldId id="733" r:id="rId196"/>
    <p:sldId id="734" r:id="rId197"/>
    <p:sldId id="735" r:id="rId198"/>
    <p:sldId id="736" r:id="rId199"/>
    <p:sldId id="737" r:id="rId200"/>
    <p:sldId id="738" r:id="rId201"/>
    <p:sldId id="739" r:id="rId202"/>
    <p:sldId id="740" r:id="rId203"/>
    <p:sldId id="741" r:id="rId204"/>
    <p:sldId id="742" r:id="rId205"/>
    <p:sldId id="743" r:id="rId206"/>
    <p:sldId id="744" r:id="rId207"/>
    <p:sldId id="745" r:id="rId208"/>
    <p:sldId id="746" r:id="rId209"/>
    <p:sldId id="747" r:id="rId210"/>
    <p:sldId id="748" r:id="rId211"/>
    <p:sldId id="749" r:id="rId212"/>
    <p:sldId id="750" r:id="rId213"/>
    <p:sldId id="751" r:id="rId214"/>
    <p:sldId id="752" r:id="rId215"/>
    <p:sldId id="753" r:id="rId216"/>
    <p:sldId id="754" r:id="rId217"/>
    <p:sldId id="755" r:id="rId218"/>
    <p:sldId id="756" r:id="rId219"/>
    <p:sldId id="757" r:id="rId220"/>
    <p:sldId id="758" r:id="rId221"/>
    <p:sldId id="759" r:id="rId222"/>
    <p:sldId id="760" r:id="rId223"/>
    <p:sldId id="761" r:id="rId224"/>
    <p:sldId id="762" r:id="rId225"/>
    <p:sldId id="763" r:id="rId226"/>
    <p:sldId id="764" r:id="rId227"/>
    <p:sldId id="765" r:id="rId228"/>
    <p:sldId id="766" r:id="rId229"/>
    <p:sldId id="767" r:id="rId230"/>
    <p:sldId id="768" r:id="rId231"/>
    <p:sldId id="769" r:id="rId232"/>
    <p:sldId id="770" r:id="rId233"/>
    <p:sldId id="771" r:id="rId234"/>
    <p:sldId id="772" r:id="rId235"/>
    <p:sldId id="773" r:id="rId236"/>
    <p:sldId id="774" r:id="rId237"/>
    <p:sldId id="775" r:id="rId238"/>
    <p:sldId id="776" r:id="rId239"/>
    <p:sldId id="777" r:id="rId240"/>
    <p:sldId id="778" r:id="rId241"/>
    <p:sldId id="779" r:id="rId242"/>
    <p:sldId id="780" r:id="rId243"/>
    <p:sldId id="781" r:id="rId244"/>
    <p:sldId id="782" r:id="rId245"/>
    <p:sldId id="783" r:id="rId246"/>
    <p:sldId id="784" r:id="rId247"/>
    <p:sldId id="785" r:id="rId248"/>
    <p:sldId id="786" r:id="rId249"/>
    <p:sldId id="787" r:id="rId250"/>
    <p:sldId id="788" r:id="rId251"/>
    <p:sldId id="789" r:id="rId252"/>
    <p:sldId id="790" r:id="rId253"/>
    <p:sldId id="791" r:id="rId254"/>
    <p:sldId id="792" r:id="rId255"/>
    <p:sldId id="793" r:id="rId256"/>
    <p:sldId id="794" r:id="rId257"/>
    <p:sldId id="795" r:id="rId258"/>
    <p:sldId id="796" r:id="rId259"/>
    <p:sldId id="797" r:id="rId260"/>
    <p:sldId id="798" r:id="rId261"/>
    <p:sldId id="799" r:id="rId262"/>
    <p:sldId id="800" r:id="rId263"/>
    <p:sldId id="801" r:id="rId264"/>
    <p:sldId id="802" r:id="rId265"/>
    <p:sldId id="803" r:id="rId266"/>
    <p:sldId id="804" r:id="rId267"/>
    <p:sldId id="805" r:id="rId268"/>
    <p:sldId id="806" r:id="rId269"/>
    <p:sldId id="807" r:id="rId270"/>
    <p:sldId id="808" r:id="rId271"/>
    <p:sldId id="809" r:id="rId272"/>
    <p:sldId id="810" r:id="rId273"/>
    <p:sldId id="811" r:id="rId274"/>
    <p:sldId id="812" r:id="rId275"/>
    <p:sldId id="813" r:id="rId276"/>
    <p:sldId id="814" r:id="rId277"/>
    <p:sldId id="815" r:id="rId278"/>
    <p:sldId id="816" r:id="rId279"/>
    <p:sldId id="817" r:id="rId280"/>
    <p:sldId id="818" r:id="rId281"/>
    <p:sldId id="819" r:id="rId282"/>
    <p:sldId id="820" r:id="rId283"/>
    <p:sldId id="821" r:id="rId284"/>
    <p:sldId id="822" r:id="rId285"/>
    <p:sldId id="823" r:id="rId286"/>
    <p:sldId id="824" r:id="rId287"/>
    <p:sldId id="825" r:id="rId288"/>
    <p:sldId id="826" r:id="rId289"/>
    <p:sldId id="827" r:id="rId290"/>
    <p:sldId id="828" r:id="rId291"/>
    <p:sldId id="829" r:id="rId292"/>
    <p:sldId id="830" r:id="rId293"/>
    <p:sldId id="831" r:id="rId294"/>
    <p:sldId id="832" r:id="rId295"/>
    <p:sldId id="833" r:id="rId296"/>
    <p:sldId id="834" r:id="rId297"/>
    <p:sldId id="835" r:id="rId298"/>
    <p:sldId id="836" r:id="rId299"/>
    <p:sldId id="837" r:id="rId300"/>
    <p:sldId id="838" r:id="rId301"/>
    <p:sldId id="839" r:id="rId302"/>
    <p:sldId id="840" r:id="rId303"/>
    <p:sldId id="841" r:id="rId304"/>
    <p:sldId id="842" r:id="rId305"/>
    <p:sldId id="843" r:id="rId306"/>
    <p:sldId id="844" r:id="rId307"/>
    <p:sldId id="845" r:id="rId308"/>
    <p:sldId id="846" r:id="rId309"/>
    <p:sldId id="847" r:id="rId310"/>
    <p:sldId id="848" r:id="rId311"/>
    <p:sldId id="849" r:id="rId312"/>
    <p:sldId id="850" r:id="rId313"/>
    <p:sldId id="851" r:id="rId314"/>
    <p:sldId id="852" r:id="rId315"/>
    <p:sldId id="853" r:id="rId316"/>
    <p:sldId id="854" r:id="rId317"/>
    <p:sldId id="855" r:id="rId318"/>
    <p:sldId id="856" r:id="rId319"/>
    <p:sldId id="857" r:id="rId320"/>
    <p:sldId id="858" r:id="rId321"/>
    <p:sldId id="859" r:id="rId322"/>
    <p:sldId id="860" r:id="rId3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93"/>
            <p14:sldId id="508"/>
          </p14:sldIdLst>
        </p14:section>
        <p14:section name="Data Access Model" id="{434EBAE8-1691-433D-9596-8AE3E67F67B5}">
          <p14:sldIdLst>
            <p14:sldId id="467"/>
            <p14:sldId id="548"/>
            <p14:sldId id="549"/>
          </p14:sldIdLst>
        </p14:section>
        <p14:section name="ADO.NET Architecture" id="{6F66BED0-FBED-470B-BAD5-ACFC36FA0673}">
          <p14:sldIdLst>
            <p14:sldId id="473"/>
            <p14:sldId id="550"/>
            <p14:sldId id="551"/>
            <p14:sldId id="552"/>
            <p14:sldId id="553"/>
            <p14:sldId id="554"/>
            <p14:sldId id="555"/>
            <p14:sldId id="556"/>
          </p14:sldIdLst>
        </p14:section>
        <p14:section name="ADO.NET Connection" id="{707CFBAC-D943-4BF6-AD94-4BE5E88077CB}">
          <p14:sldIdLst>
            <p14:sldId id="480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</p14:sldIdLst>
        </p14:section>
        <p14:section name="SQL Injection" id="{0CBB760E-C5D5-4A66-BF06-60DE8A8988E0}">
          <p14:sldIdLst>
            <p14:sldId id="539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Working with Other DBs" id="{D66D0973-2233-4227-8519-2BB28CECEC73}">
          <p14:sldIdLst>
            <p14:sldId id="574"/>
            <p14:sldId id="573"/>
          </p14:sldIdLst>
        </p14:section>
        <p14:section name="Conclusion" id="{10E03AB1-9AA8-4E86-9A64-D741901E50A2}">
          <p14:sldIdLst>
            <p14:sldId id="349"/>
            <p14:sldId id="543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533" autoAdjust="0"/>
  </p:normalViewPr>
  <p:slideViewPr>
    <p:cSldViewPr>
      <p:cViewPr varScale="1">
        <p:scale>
          <a:sx n="100" d="100"/>
          <a:sy n="100" d="100"/>
        </p:scale>
        <p:origin x="102" y="7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303" Type="http://schemas.openxmlformats.org/officeDocument/2006/relationships/slide" Target="slides/slide30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slide" Target="slides/slide277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25" Type="http://schemas.openxmlformats.org/officeDocument/2006/relationships/handoutMaster" Target="handoutMasters/handoutMaster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26" Type="http://schemas.openxmlformats.org/officeDocument/2006/relationships/presProps" Target="presProp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16" Type="http://schemas.openxmlformats.org/officeDocument/2006/relationships/slide" Target="slides/slide314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viewProps" Target="viewProps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282" Type="http://schemas.openxmlformats.org/officeDocument/2006/relationships/slide" Target="slides/slide280.xml"/><Relationship Id="rId312" Type="http://schemas.openxmlformats.org/officeDocument/2006/relationships/slide" Target="slides/slide310.xml"/><Relationship Id="rId317" Type="http://schemas.openxmlformats.org/officeDocument/2006/relationships/slide" Target="slides/slide31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2" Type="http://schemas.openxmlformats.org/officeDocument/2006/relationships/slide" Target="slides/slide300.xml"/><Relationship Id="rId307" Type="http://schemas.openxmlformats.org/officeDocument/2006/relationships/slide" Target="slides/slide305.xml"/><Relationship Id="rId323" Type="http://schemas.openxmlformats.org/officeDocument/2006/relationships/slide" Target="slides/slide321.xml"/><Relationship Id="rId32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3" Type="http://schemas.openxmlformats.org/officeDocument/2006/relationships/slide" Target="slides/slide311.xml"/><Relationship Id="rId318" Type="http://schemas.openxmlformats.org/officeDocument/2006/relationships/slide" Target="slides/slide316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0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2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8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9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94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42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6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96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51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95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01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091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16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36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27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162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87403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92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94504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5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3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72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79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62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91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4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124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3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48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27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50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67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14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8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00107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173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46177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34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93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28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98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343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427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161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871537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258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317041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</a:t>
            </a:r>
            <a:r>
              <a:rPr lang="en-US" baseline="0" dirty="0"/>
              <a:t> on how tom make stored procedures for Insert, update and delete - https://msdn.microsoft.com/en-us/library/dn468673(v=vs.113).aspx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004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https://weblogs.asp.net/pwelter34/entity-framework-batch-update-and-future-queries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675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00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92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853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44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4022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560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64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5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388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15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585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662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4248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0657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223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034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2388469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996698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827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977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1212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85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910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3567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99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877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5128470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481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92223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502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9843151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4467682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4504040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385703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113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2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5090E-6CF8-44E5-B9E1-699141F0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94957-EA63-44EA-BE91-D0BBA7D9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72737-4098-4B82-8447-1DD1996B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887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5D5A-DC69-433E-A632-9FB51F8BCC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3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9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  <p:sldLayoutId id="2147483687" r:id="rId14"/>
    <p:sldLayoutId id="2147483688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tityframework-plus.ne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AutoMapper/AutoMapper" TargetMode="Externa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tonsoft.com/json/help/html/JsonNetVsDotNetSerializers.htm" TargetMode="External"/><Relationship Id="rId2" Type="http://schemas.openxmlformats.org/officeDocument/2006/relationships/hyperlink" Target="http://www.newtonsoft.com/" TargetMode="Externa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advanced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profiler.codeplex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advanced-entity-framewor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8" name="Picture 4" descr="Image result for ado png">
            <a:extLst>
              <a:ext uri="{FF2B5EF4-FFF2-40B4-BE49-F238E27FC236}">
                <a16:creationId xmlns:a16="http://schemas.microsoft.com/office/drawing/2014/main" id="{1457C9A4-CF11-4122-BE5A-DA47323BC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2689987"/>
            <a:ext cx="5524499" cy="12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Several standard </a:t>
            </a:r>
            <a:r>
              <a:rPr lang="bg-BG" dirty="0"/>
              <a:t>ADO.NET </a:t>
            </a:r>
            <a:r>
              <a:rPr lang="en-US" dirty="0"/>
              <a:t>Data Providers come as part of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.NET Framework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noProof="1">
                <a:solidFill>
                  <a:schemeClr val="bg1"/>
                </a:solidFill>
              </a:rPr>
              <a:t>SqlClient</a:t>
            </a:r>
            <a:r>
              <a:rPr lang="bg-BG" dirty="0"/>
              <a:t> –</a:t>
            </a:r>
            <a:r>
              <a:rPr lang="en-US" dirty="0"/>
              <a:t> accessing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SQL Server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OleDB</a:t>
            </a:r>
            <a:r>
              <a:rPr lang="bg-BG" dirty="0"/>
              <a:t> – </a:t>
            </a:r>
            <a:r>
              <a:rPr lang="en-US" dirty="0"/>
              <a:t>accessing standard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OLE DB </a:t>
            </a:r>
            <a:r>
              <a:rPr lang="en-US" dirty="0"/>
              <a:t>data sources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Odbc</a:t>
            </a:r>
            <a:r>
              <a:rPr lang="bg-BG" dirty="0"/>
              <a:t> – </a:t>
            </a:r>
            <a:r>
              <a:rPr lang="en-US" dirty="0"/>
              <a:t>accessing standard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ODBC</a:t>
            </a:r>
            <a:r>
              <a:rPr lang="en-US" dirty="0"/>
              <a:t> data sources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Oracle</a:t>
            </a:r>
            <a:r>
              <a:rPr lang="bg-BG" dirty="0"/>
              <a:t> – </a:t>
            </a:r>
            <a:r>
              <a:rPr lang="en-US" dirty="0"/>
              <a:t>accessing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Oracle</a:t>
            </a:r>
            <a:r>
              <a:rPr lang="en-US" dirty="0"/>
              <a:t> databases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Third party </a:t>
            </a:r>
            <a:r>
              <a:rPr lang="bg-BG" dirty="0"/>
              <a:t>Data Provider</a:t>
            </a:r>
            <a:r>
              <a:rPr lang="en-US" dirty="0"/>
              <a:t>s are available for</a:t>
            </a:r>
            <a:r>
              <a:rPr lang="bg-BG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MySQL</a:t>
            </a:r>
            <a:r>
              <a:rPr lang="en-US" dirty="0"/>
              <a:t>, </a:t>
            </a:r>
            <a:r>
              <a:rPr lang="bg-BG" b="1" dirty="0">
                <a:solidFill>
                  <a:schemeClr val="bg1"/>
                </a:solidFill>
              </a:rPr>
              <a:t>PostgreSQL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Interbase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DB2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SQLite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Other RDBMS systems and data sources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SQL Azure, Salesforce CRM, Amazon </a:t>
            </a:r>
            <a:r>
              <a:rPr lang="en-US" dirty="0" err="1"/>
              <a:t>SimpleDB</a:t>
            </a:r>
            <a:r>
              <a:rPr lang="en-US" dirty="0"/>
              <a:t>, …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Providers in</a:t>
            </a:r>
            <a:r>
              <a:rPr lang="bg-BG"/>
              <a:t> </a:t>
            </a:r>
            <a:r>
              <a:rPr lang="en-US"/>
              <a:t>ADO.NET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 Framework DB From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Code First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1602" y="5909744"/>
            <a:ext cx="2950749" cy="395548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1602" y="6334540"/>
            <a:ext cx="2950749" cy="363232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791"/>
            <a:ext cx="2950749" cy="52481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/>
              <a:t>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1045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02990D-178A-4170-9BC3-B83E0B837F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2" y="2496502"/>
            <a:ext cx="2211541" cy="55159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561968" y="2264551"/>
            <a:ext cx="3171880" cy="3103684"/>
            <a:chOff x="4741656" y="2185796"/>
            <a:chExt cx="3172706" cy="31044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56" y="2185796"/>
              <a:ext cx="2844800" cy="284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466" y="3660392"/>
              <a:ext cx="1629896" cy="1629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6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Code First model</a:t>
            </a:r>
          </a:p>
          <a:p>
            <a:r>
              <a:rPr lang="en-GB" dirty="0"/>
              <a:t>EF Core Components</a:t>
            </a:r>
          </a:p>
          <a:p>
            <a:r>
              <a:rPr lang="en-GB" dirty="0"/>
              <a:t>EF Core Configuration</a:t>
            </a:r>
          </a:p>
          <a:p>
            <a:r>
              <a:rPr lang="en-GB" dirty="0"/>
              <a:t>Database Migrations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497" b="1" dirty="0"/>
              <a:t>#csharp-</a:t>
            </a:r>
            <a:r>
              <a:rPr lang="en-US" sz="11497" b="1" dirty="0" err="1"/>
              <a:t>db</a:t>
            </a:r>
            <a:endParaRPr lang="en-US" sz="114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Code First Model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Motivation for Code First approach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7" y="1270577"/>
            <a:ext cx="5303291" cy="26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en-US" dirty="0"/>
              <a:t>means to write the .NET classes and let </a:t>
            </a:r>
            <a:br>
              <a:rPr lang="en-US" dirty="0"/>
            </a:br>
            <a:r>
              <a:rPr lang="en-US" dirty="0"/>
              <a:t>EF Core create the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en-US" dirty="0"/>
              <a:t> from the </a:t>
            </a:r>
            <a:r>
              <a:rPr lang="en-US" b="1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Code First Model?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50" y="2314380"/>
            <a:ext cx="3709034" cy="3430578"/>
          </a:xfrm>
          <a:prstGeom prst="roundRect">
            <a:avLst>
              <a:gd name="adj" fmla="val 6177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9027"/>
          <a:stretch/>
        </p:blipFill>
        <p:spPr>
          <a:xfrm>
            <a:off x="7107043" y="2671078"/>
            <a:ext cx="4170692" cy="2717181"/>
          </a:xfrm>
          <a:prstGeom prst="roundRect">
            <a:avLst>
              <a:gd name="adj" fmla="val 4792"/>
            </a:avLst>
          </a:prstGeom>
        </p:spPr>
      </p:pic>
      <p:sp>
        <p:nvSpPr>
          <p:cNvPr id="7" name="Arrow: Right 6"/>
          <p:cNvSpPr/>
          <p:nvPr/>
        </p:nvSpPr>
        <p:spPr>
          <a:xfrm>
            <a:off x="6649962" y="3841776"/>
            <a:ext cx="457081" cy="3757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8968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Write code </a:t>
            </a:r>
            <a:r>
              <a:rPr lang="en-US" b="1" dirty="0">
                <a:solidFill>
                  <a:schemeClr val="bg1"/>
                </a:solidFill>
              </a:rPr>
              <a:t>without</a:t>
            </a:r>
            <a:r>
              <a:rPr lang="en-US" dirty="0"/>
              <a:t> having to define </a:t>
            </a:r>
            <a:r>
              <a:rPr lang="en-US" b="1" dirty="0">
                <a:solidFill>
                  <a:schemeClr val="bg1"/>
                </a:solidFill>
              </a:rPr>
              <a:t>mappings</a:t>
            </a:r>
            <a:r>
              <a:rPr lang="en-US" dirty="0"/>
              <a:t> in XML or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 database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</a:p>
          <a:p>
            <a:r>
              <a:rPr lang="en-US" dirty="0"/>
              <a:t>Define objects in </a:t>
            </a:r>
            <a:r>
              <a:rPr lang="en-US" b="1" dirty="0">
                <a:solidFill>
                  <a:schemeClr val="bg1"/>
                </a:solidFill>
              </a:rPr>
              <a:t>C# format</a:t>
            </a:r>
          </a:p>
          <a:p>
            <a:r>
              <a:rPr lang="en-US" dirty="0"/>
              <a:t>Enables database persistence with no configuration</a:t>
            </a:r>
          </a:p>
          <a:p>
            <a:r>
              <a:rPr lang="en-US" dirty="0"/>
              <a:t>Changes to code can be </a:t>
            </a:r>
            <a:r>
              <a:rPr lang="en-US" b="1" dirty="0">
                <a:solidFill>
                  <a:schemeClr val="bg1"/>
                </a:solidFill>
              </a:rPr>
              <a:t>reflected</a:t>
            </a:r>
            <a:r>
              <a:rPr lang="en-US" dirty="0"/>
              <a:t> (migrated) in the schema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Annotations </a:t>
            </a:r>
            <a:r>
              <a:rPr lang="en-US" dirty="0"/>
              <a:t>or </a:t>
            </a:r>
            <a:r>
              <a:rPr lang="en-US" b="1" dirty="0">
                <a:solidFill>
                  <a:schemeClr val="bg1"/>
                </a:solidFill>
              </a:rPr>
              <a:t>Fluent API </a:t>
            </a:r>
            <a:r>
              <a:rPr lang="en-US" dirty="0"/>
              <a:t>describe properties</a:t>
            </a:r>
          </a:p>
          <a:p>
            <a:pPr lvl="1"/>
            <a:r>
              <a:rPr lang="en-US" dirty="0"/>
              <a:t>Key, Required, </a:t>
            </a:r>
            <a:r>
              <a:rPr lang="en-US" noProof="1"/>
              <a:t>MinLength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Code First?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 Core Components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Overview of system 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106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29124" y="1643713"/>
            <a:ext cx="2662861" cy="1943712"/>
            <a:chOff x="3071824" y="2771796"/>
            <a:chExt cx="3328976" cy="1876404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3071824" y="2771796"/>
              <a:ext cx="1881176" cy="506016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 w="76200"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 b="1" noProof="1">
                  <a:solidFill>
                    <a:schemeClr val="bg2"/>
                  </a:solidFill>
                  <a:latin typeface="Consolas" panose="020B0609020204030204" pitchFamily="49" charset="0"/>
                </a:rPr>
                <a:t>DbContext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3848092" y="3457644"/>
              <a:ext cx="2552708" cy="506016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 w="76200"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 b="1" noProof="1">
                  <a:solidFill>
                    <a:schemeClr val="bg2"/>
                  </a:solidFill>
                  <a:latin typeface="Consolas" panose="020B0609020204030204" pitchFamily="49" charset="0"/>
                </a:rPr>
                <a:t>Post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3848092" y="4142184"/>
              <a:ext cx="2552708" cy="506016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 w="76200"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 b="1" noProof="1">
                  <a:solidFill>
                    <a:schemeClr val="bg2"/>
                  </a:solidFill>
                  <a:latin typeface="Consolas" panose="020B0609020204030204" pitchFamily="49" charset="0"/>
                </a:rPr>
                <a:t>User</a:t>
              </a:r>
            </a:p>
          </p:txBody>
        </p:sp>
        <p:cxnSp>
          <p:nvCxnSpPr>
            <p:cNvPr id="11" name="Connector: Elbow 10"/>
            <p:cNvCxnSpPr>
              <a:cxnSpLocks/>
            </p:cNvCxnSpPr>
            <p:nvPr/>
          </p:nvCxnSpPr>
          <p:spPr>
            <a:xfrm rot="16200000" flipH="1">
              <a:off x="3420952" y="3297780"/>
              <a:ext cx="432840" cy="392904"/>
            </a:xfrm>
            <a:prstGeom prst="bentConnector2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/>
            <p:cNvCxnSpPr>
              <a:cxnSpLocks/>
            </p:cNvCxnSpPr>
            <p:nvPr/>
          </p:nvCxnSpPr>
          <p:spPr>
            <a:xfrm rot="16200000" flipH="1">
              <a:off x="3078682" y="3640050"/>
              <a:ext cx="1117380" cy="392904"/>
            </a:xfrm>
            <a:prstGeom prst="bentConnector2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Bunch of normal C# classes (POCO)</a:t>
            </a:r>
          </a:p>
          <a:p>
            <a:pPr lvl="1"/>
            <a:r>
              <a:rPr lang="en-US" dirty="0"/>
              <a:t>May contain </a:t>
            </a:r>
            <a:r>
              <a:rPr lang="en-US" b="1" dirty="0">
                <a:solidFill>
                  <a:schemeClr val="bg1"/>
                </a:solidFill>
              </a:rPr>
              <a:t>navigation properties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table relationships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Recommended to be in a </a:t>
            </a:r>
            <a:r>
              <a:rPr lang="en-US" b="1" dirty="0">
                <a:solidFill>
                  <a:schemeClr val="bg1"/>
                </a:solidFill>
              </a:rPr>
              <a:t>separate class library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Classes (Models)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4162" y="2448949"/>
            <a:ext cx="10360501" cy="25046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799" noProof="1"/>
              <a:t>public class PostAnswer</a:t>
            </a:r>
          </a:p>
          <a:p>
            <a:r>
              <a:rPr lang="en-US" sz="2799" noProof="1"/>
              <a:t>{</a:t>
            </a:r>
          </a:p>
          <a:p>
            <a:r>
              <a:rPr lang="en-US" sz="2799" noProof="1"/>
              <a:t>    public int Id { get; set; }</a:t>
            </a:r>
          </a:p>
          <a:p>
            <a:r>
              <a:rPr lang="en-US" sz="2799" noProof="1"/>
              <a:t>    public string Content { get; set; }</a:t>
            </a:r>
          </a:p>
          <a:p>
            <a:r>
              <a:rPr lang="en-US" sz="2799" noProof="1"/>
              <a:t>    public int PostId { get; set; }</a:t>
            </a:r>
          </a:p>
          <a:p>
            <a:r>
              <a:rPr lang="en-US" sz="2799" noProof="1"/>
              <a:t>    public </a:t>
            </a:r>
            <a:r>
              <a:rPr lang="en-US" sz="2799" noProof="1">
                <a:solidFill>
                  <a:schemeClr val="bg1"/>
                </a:solidFill>
              </a:rPr>
              <a:t>Post</a:t>
            </a:r>
            <a:r>
              <a:rPr lang="en-US" sz="2799" noProof="1"/>
              <a:t> Post { get; set; }</a:t>
            </a:r>
          </a:p>
          <a:p>
            <a:r>
              <a:rPr lang="en-US" sz="2799" noProof="1"/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593816" y="2540527"/>
            <a:ext cx="2056864" cy="533606"/>
          </a:xfrm>
          <a:prstGeom prst="wedgeRoundRectCallout">
            <a:avLst>
              <a:gd name="adj1" fmla="val -69419"/>
              <a:gd name="adj2" fmla="val 6267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696386" y="3591876"/>
            <a:ext cx="1995080" cy="590664"/>
          </a:xfrm>
          <a:prstGeom prst="wedgeRoundRectCallout">
            <a:avLst>
              <a:gd name="adj1" fmla="val -75506"/>
              <a:gd name="adj2" fmla="val 324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06345" y="4586028"/>
            <a:ext cx="3180083" cy="599716"/>
          </a:xfrm>
          <a:prstGeom prst="wedgeRoundRectCallout">
            <a:avLst>
              <a:gd name="adj1" fmla="val -60433"/>
              <a:gd name="adj2" fmla="val -5586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property</a:t>
            </a:r>
          </a:p>
        </p:txBody>
      </p:sp>
    </p:spTree>
    <p:extLst>
      <p:ext uri="{BB962C8B-B14F-4D97-AF65-F5344CB8AC3E}">
        <p14:creationId xmlns:p14="http://schemas.microsoft.com/office/powerpoint/2010/main" val="21926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Another example of a domain class (model)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Classes (Models)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1302" y="1969823"/>
            <a:ext cx="10973118" cy="3200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799" noProof="1"/>
              <a:t>public class </a:t>
            </a:r>
            <a:r>
              <a:rPr lang="en-US" sz="2799" noProof="1">
                <a:solidFill>
                  <a:schemeClr val="bg1"/>
                </a:solidFill>
              </a:rPr>
              <a:t>Post</a:t>
            </a:r>
          </a:p>
          <a:p>
            <a:r>
              <a:rPr lang="en-US" sz="2799" noProof="1"/>
              <a:t>{</a:t>
            </a:r>
          </a:p>
          <a:p>
            <a:r>
              <a:rPr lang="en-US" sz="2799" noProof="1"/>
              <a:t>  public int </a:t>
            </a:r>
            <a:r>
              <a:rPr lang="en-US" sz="2799" noProof="1">
                <a:solidFill>
                  <a:schemeClr val="bg1"/>
                </a:solidFill>
              </a:rPr>
              <a:t>Id</a:t>
            </a:r>
            <a:r>
              <a:rPr lang="en-US" sz="2799" noProof="1"/>
              <a:t> { get; set; }</a:t>
            </a:r>
          </a:p>
          <a:p>
            <a:r>
              <a:rPr lang="en-US" sz="2799" noProof="1"/>
              <a:t>  public string </a:t>
            </a:r>
            <a:r>
              <a:rPr lang="en-US" sz="2799" noProof="1">
                <a:solidFill>
                  <a:schemeClr val="bg1"/>
                </a:solidFill>
              </a:rPr>
              <a:t>Content</a:t>
            </a:r>
            <a:r>
              <a:rPr lang="en-US" sz="2799" noProof="1"/>
              <a:t> { get; set; }</a:t>
            </a:r>
          </a:p>
          <a:p>
            <a:r>
              <a:rPr lang="en-US" sz="2799" noProof="1"/>
              <a:t>  public int </a:t>
            </a:r>
            <a:r>
              <a:rPr lang="en-US" sz="2799" noProof="1">
                <a:solidFill>
                  <a:schemeClr val="bg1"/>
                </a:solidFill>
              </a:rPr>
              <a:t>AuthorId</a:t>
            </a:r>
            <a:r>
              <a:rPr lang="en-US" sz="2799" noProof="1"/>
              <a:t> { get; set; }</a:t>
            </a:r>
          </a:p>
          <a:p>
            <a:r>
              <a:rPr lang="en-US" sz="2799" noProof="1"/>
              <a:t>  public User </a:t>
            </a:r>
            <a:r>
              <a:rPr lang="en-US" sz="2799" noProof="1">
                <a:solidFill>
                  <a:schemeClr val="bg1"/>
                </a:solidFill>
              </a:rPr>
              <a:t>Author</a:t>
            </a:r>
            <a:r>
              <a:rPr lang="en-US" sz="2799" noProof="1"/>
              <a:t> { get; set; }</a:t>
            </a:r>
          </a:p>
          <a:p>
            <a:endParaRPr lang="en-US" sz="2799" noProof="1"/>
          </a:p>
          <a:p>
            <a:r>
              <a:rPr lang="en-US" sz="2799" noProof="1"/>
              <a:t>  public </a:t>
            </a:r>
            <a:r>
              <a:rPr lang="en-US" sz="2799" noProof="1">
                <a:solidFill>
                  <a:schemeClr val="bg1"/>
                </a:solidFill>
              </a:rPr>
              <a:t>IList</a:t>
            </a:r>
            <a:r>
              <a:rPr lang="en-US" sz="2799" noProof="1"/>
              <a:t>&lt;</a:t>
            </a:r>
            <a:r>
              <a:rPr lang="en-US" sz="2799" noProof="1">
                <a:solidFill>
                  <a:schemeClr val="bg1"/>
                </a:solidFill>
              </a:rPr>
              <a:t>Reply</a:t>
            </a:r>
            <a:r>
              <a:rPr lang="en-US" sz="2799" noProof="1"/>
              <a:t>&gt; </a:t>
            </a:r>
            <a:r>
              <a:rPr lang="en-US" sz="2799" noProof="1">
                <a:solidFill>
                  <a:schemeClr val="bg1"/>
                </a:solidFill>
              </a:rPr>
              <a:t>Replies</a:t>
            </a:r>
            <a:r>
              <a:rPr lang="en-US" sz="2799" noProof="1"/>
              <a:t> { get; set; }</a:t>
            </a:r>
          </a:p>
          <a:p>
            <a:r>
              <a:rPr lang="en-US" sz="2799" noProof="1"/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57268" y="2961941"/>
            <a:ext cx="2042739" cy="952606"/>
          </a:xfrm>
          <a:prstGeom prst="wedgeRoundRectCallout">
            <a:avLst>
              <a:gd name="adj1" fmla="val -69171"/>
              <a:gd name="adj2" fmla="val 5061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property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D560B8B-DE33-4A8B-9E4B-F13987786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0287" y="4354233"/>
            <a:ext cx="2042739" cy="952606"/>
          </a:xfrm>
          <a:prstGeom prst="wedgeRoundRectCallout">
            <a:avLst>
              <a:gd name="adj1" fmla="val -66315"/>
              <a:gd name="adj2" fmla="val 467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relation</a:t>
            </a:r>
          </a:p>
        </p:txBody>
      </p:sp>
    </p:spTree>
    <p:extLst>
      <p:ext uri="{BB962C8B-B14F-4D97-AF65-F5344CB8AC3E}">
        <p14:creationId xmlns:p14="http://schemas.microsoft.com/office/powerpoint/2010/main" val="28863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Maps a </a:t>
            </a:r>
            <a:r>
              <a:rPr lang="en-US" b="1" dirty="0">
                <a:solidFill>
                  <a:schemeClr val="bg1"/>
                </a:solidFill>
              </a:rPr>
              <a:t>collection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entities</a:t>
            </a:r>
            <a:r>
              <a:rPr lang="en-US" dirty="0"/>
              <a:t> from a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</a:p>
          <a:p>
            <a:r>
              <a:rPr lang="en-US" dirty="0"/>
              <a:t>Set operations: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Attach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Remove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 contains multiple </a:t>
            </a:r>
            <a:r>
              <a:rPr lang="en-US" b="1" noProof="1">
                <a:solidFill>
                  <a:schemeClr val="bg1"/>
                </a:solidFill>
              </a:rPr>
              <a:t>DbSet&lt;T&gt;</a:t>
            </a:r>
            <a:r>
              <a:rPr lang="en-US" dirty="0"/>
              <a:t> properties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DbSet Type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59" y="3429000"/>
            <a:ext cx="7706745" cy="1643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1218882" y="5501235"/>
            <a:ext cx="9598700" cy="44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799" noProof="1"/>
              <a:t>public </a:t>
            </a:r>
            <a:r>
              <a:rPr lang="en-US" sz="2799" noProof="1">
                <a:solidFill>
                  <a:schemeClr val="bg1"/>
                </a:solidFill>
              </a:rPr>
              <a:t>DbSet</a:t>
            </a:r>
            <a:r>
              <a:rPr lang="en-US" sz="2799" noProof="1"/>
              <a:t>&lt;Post&gt; Posts { get; set; }</a:t>
            </a:r>
          </a:p>
        </p:txBody>
      </p:sp>
    </p:spTree>
    <p:extLst>
      <p:ext uri="{BB962C8B-B14F-4D97-AF65-F5344CB8AC3E}">
        <p14:creationId xmlns:p14="http://schemas.microsoft.com/office/powerpoint/2010/main" val="363084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Retrieving data in connected model</a:t>
            </a:r>
            <a:endParaRPr lang="bg-BG" dirty="0"/>
          </a:p>
          <a:p>
            <a:pPr lvl="1"/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bg1"/>
                </a:solidFill>
              </a:rPr>
              <a:t>SqlConnection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Execute command (</a:t>
            </a:r>
            <a:r>
              <a:rPr lang="bg-BG" b="1" dirty="0">
                <a:solidFill>
                  <a:schemeClr val="bg1"/>
                </a:solidFill>
              </a:rPr>
              <a:t>SqlCommand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bg1"/>
                </a:solidFill>
              </a:rPr>
              <a:t>SqlDataReader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Close the reader</a:t>
            </a:r>
            <a:endParaRPr lang="bg-BG" dirty="0"/>
          </a:p>
          <a:p>
            <a:pPr lvl="1"/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SqlClient and </a:t>
            </a:r>
            <a:r>
              <a:rPr lang="bg-BG"/>
              <a:t>ADO.NET</a:t>
            </a:r>
            <a:r>
              <a:rPr lang="en-US"/>
              <a:t> Connected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000" b="1" dirty="0"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000" b="1" dirty="0"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000" b="1" dirty="0"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5" name="Right Arrow 4"/>
          <p:cNvSpPr/>
          <p:nvPr/>
        </p:nvSpPr>
        <p:spPr bwMode="auto">
          <a:xfrm flipV="1">
            <a:off x="9414289" y="2944945"/>
            <a:ext cx="366754" cy="1291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19297049">
            <a:off x="9513113" y="3204818"/>
            <a:ext cx="391922" cy="11874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2841011">
            <a:off x="9502820" y="2645745"/>
            <a:ext cx="364677" cy="12760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400000" flipV="1">
            <a:off x="10445974" y="2429329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6200000" flipV="1">
            <a:off x="10439964" y="2329616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 flipV="1">
            <a:off x="10439963" y="4555085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 flipV="1">
            <a:off x="10445974" y="3499854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6200000" flipV="1">
            <a:off x="10435714" y="3410186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6200000" flipV="1">
            <a:off x="10445975" y="4436227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7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Usually named after the database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dirty="0"/>
              <a:t>e.g. </a:t>
            </a:r>
            <a:r>
              <a:rPr lang="en-US" b="1" noProof="1">
                <a:solidFill>
                  <a:schemeClr val="bg1"/>
                </a:solidFill>
              </a:rPr>
              <a:t>BlogDbContext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noProof="1">
                <a:solidFill>
                  <a:schemeClr val="bg1"/>
                </a:solidFill>
              </a:rPr>
              <a:t>ForumDbContext</a:t>
            </a:r>
          </a:p>
          <a:p>
            <a:r>
              <a:rPr lang="en-US" dirty="0"/>
              <a:t>Inherits from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Manages model classes using </a:t>
            </a:r>
            <a:r>
              <a:rPr lang="en-US" b="1" noProof="1">
                <a:solidFill>
                  <a:schemeClr val="bg1"/>
                </a:solidFill>
              </a:rPr>
              <a:t>DbSet&lt;T&gt;</a:t>
            </a:r>
            <a:r>
              <a:rPr lang="en-US" dirty="0"/>
              <a:t> type</a:t>
            </a:r>
          </a:p>
          <a:p>
            <a:r>
              <a:rPr lang="en-US" dirty="0"/>
              <a:t>Implements </a:t>
            </a:r>
            <a:r>
              <a:rPr lang="en-US" b="1" dirty="0">
                <a:solidFill>
                  <a:schemeClr val="bg1"/>
                </a:solidFill>
              </a:rPr>
              <a:t>identity tracking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change tracking</a:t>
            </a:r>
          </a:p>
          <a:p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API</a:t>
            </a:r>
            <a:r>
              <a:rPr lang="en-US" dirty="0"/>
              <a:t> for </a:t>
            </a:r>
            <a:r>
              <a:rPr lang="en-US" b="1" dirty="0">
                <a:solidFill>
                  <a:schemeClr val="bg1"/>
                </a:solidFill>
              </a:rPr>
              <a:t>CRUD</a:t>
            </a:r>
            <a:r>
              <a:rPr lang="en-US" dirty="0"/>
              <a:t> operations and </a:t>
            </a:r>
            <a:r>
              <a:rPr lang="en-US" b="1" dirty="0">
                <a:solidFill>
                  <a:schemeClr val="bg1"/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r>
              <a:rPr lang="en-US" dirty="0"/>
              <a:t>Recommended to be in a separate class library</a:t>
            </a:r>
          </a:p>
          <a:p>
            <a:pPr lvl="1"/>
            <a:r>
              <a:rPr lang="en-US" dirty="0"/>
              <a:t>Don't forget to reference the EF Core library + any providers</a:t>
            </a:r>
          </a:p>
          <a:p>
            <a:r>
              <a:rPr lang="en-US" dirty="0"/>
              <a:t>Use several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 if you have too much models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noProof="1"/>
              <a:t>DbContext</a:t>
            </a:r>
            <a:r>
              <a:rPr lang="en-US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3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noProof="1"/>
              <a:t>DbContext</a:t>
            </a:r>
            <a:r>
              <a:rPr lang="en-US" dirty="0"/>
              <a:t> Class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0986" y="1859046"/>
            <a:ext cx="10363676" cy="35385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799" noProof="1"/>
              <a:t>using Microsoft.EntityFrameworkCore;</a:t>
            </a:r>
          </a:p>
          <a:p>
            <a:r>
              <a:rPr lang="en-US" sz="2799" noProof="1"/>
              <a:t>using CodeFirst.Data.Models;</a:t>
            </a:r>
          </a:p>
          <a:p>
            <a:endParaRPr lang="en-US" sz="2799" noProof="1"/>
          </a:p>
          <a:p>
            <a:r>
              <a:rPr lang="en-US" sz="2799" noProof="1"/>
              <a:t>public class </a:t>
            </a:r>
            <a:r>
              <a:rPr lang="en-US" sz="2799" noProof="1">
                <a:solidFill>
                  <a:schemeClr val="bg1"/>
                </a:solidFill>
              </a:rPr>
              <a:t>ForumDbContext</a:t>
            </a:r>
            <a:r>
              <a:rPr lang="en-US" sz="2799" noProof="1"/>
              <a:t> : </a:t>
            </a:r>
            <a:r>
              <a:rPr lang="en-US" sz="2799" noProof="1">
                <a:solidFill>
                  <a:schemeClr val="bg1"/>
                </a:solidFill>
              </a:rPr>
              <a:t>DbContext</a:t>
            </a:r>
          </a:p>
          <a:p>
            <a:r>
              <a:rPr lang="en-US" sz="2799" noProof="1"/>
              <a:t>{</a:t>
            </a:r>
          </a:p>
          <a:p>
            <a:r>
              <a:rPr lang="en-US" sz="2799" noProof="1"/>
              <a:t>  public </a:t>
            </a:r>
            <a:r>
              <a:rPr lang="en-US" sz="2799" noProof="1">
                <a:solidFill>
                  <a:schemeClr val="bg1"/>
                </a:solidFill>
              </a:rPr>
              <a:t>DbSet</a:t>
            </a:r>
            <a:r>
              <a:rPr lang="en-US" sz="2799" noProof="1"/>
              <a:t>&lt;Category&gt; Categories { get; set; }</a:t>
            </a:r>
          </a:p>
          <a:p>
            <a:r>
              <a:rPr lang="en-US" sz="2799" noProof="1"/>
              <a:t>  public </a:t>
            </a:r>
            <a:r>
              <a:rPr lang="en-US" sz="2799" noProof="1">
                <a:solidFill>
                  <a:schemeClr val="bg1"/>
                </a:solidFill>
              </a:rPr>
              <a:t>DbSet</a:t>
            </a:r>
            <a:r>
              <a:rPr lang="en-US" sz="2799" noProof="1"/>
              <a:t>&lt;Post&gt; Posts { get; set; }</a:t>
            </a:r>
          </a:p>
          <a:p>
            <a:r>
              <a:rPr lang="en-US" sz="2799" noProof="1"/>
              <a:t>  public </a:t>
            </a:r>
            <a:r>
              <a:rPr lang="en-US" sz="2799" noProof="1">
                <a:solidFill>
                  <a:schemeClr val="bg1"/>
                </a:solidFill>
              </a:rPr>
              <a:t>DbSet</a:t>
            </a:r>
            <a:r>
              <a:rPr lang="en-US" sz="2799" noProof="1"/>
              <a:t>&lt;PostAnswer&gt; PostAnswers { get; set; }</a:t>
            </a:r>
          </a:p>
          <a:p>
            <a:r>
              <a:rPr lang="en-US" sz="2799" noProof="1"/>
              <a:t>  public </a:t>
            </a:r>
            <a:r>
              <a:rPr lang="en-US" sz="2799" noProof="1">
                <a:solidFill>
                  <a:schemeClr val="bg1"/>
                </a:solidFill>
              </a:rPr>
              <a:t>DbSet</a:t>
            </a:r>
            <a:r>
              <a:rPr lang="en-US" sz="2799" noProof="1"/>
              <a:t>&lt;User&gt; Users { get; set; }</a:t>
            </a:r>
          </a:p>
          <a:p>
            <a:r>
              <a:rPr lang="en-US" sz="2799" noProof="1"/>
              <a:t>}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944327" y="1219639"/>
            <a:ext cx="2483889" cy="512006"/>
          </a:xfrm>
          <a:prstGeom prst="wedgeRoundRectCallout">
            <a:avLst>
              <a:gd name="adj1" fmla="val -44022"/>
              <a:gd name="adj2" fmla="val 8944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 Reference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463968" y="2331120"/>
            <a:ext cx="3116870" cy="510645"/>
          </a:xfrm>
          <a:prstGeom prst="wedgeRoundRectCallout">
            <a:avLst>
              <a:gd name="adj1" fmla="val -62401"/>
              <a:gd name="adj2" fmla="val 129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 Namespace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38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CRUD Operations with EF Code First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28942" y="1321348"/>
            <a:ext cx="11450384" cy="5261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799" noProof="1">
                <a:solidFill>
                  <a:schemeClr val="bg1"/>
                </a:solidFill>
              </a:rPr>
              <a:t>var db = new ForumDbContext();</a:t>
            </a:r>
          </a:p>
          <a:p>
            <a:r>
              <a:rPr lang="en-US" sz="2799" noProof="1"/>
              <a:t>var category = new Category { Name = "Database course" };</a:t>
            </a:r>
          </a:p>
          <a:p>
            <a:r>
              <a:rPr lang="en-US" sz="2799" noProof="1">
                <a:solidFill>
                  <a:schemeClr val="bg1"/>
                </a:solidFill>
              </a:rPr>
              <a:t>db.Categories.Add(category);</a:t>
            </a:r>
          </a:p>
          <a:p>
            <a:endParaRPr lang="en-US" sz="2799" noProof="1"/>
          </a:p>
          <a:p>
            <a:r>
              <a:rPr lang="en-US" sz="2799" noProof="1"/>
              <a:t>var post = new Post();</a:t>
            </a:r>
          </a:p>
          <a:p>
            <a:r>
              <a:rPr lang="en-US" sz="2799" noProof="1"/>
              <a:t>post.</a:t>
            </a:r>
            <a:r>
              <a:rPr lang="en-US" sz="2799" noProof="1">
                <a:solidFill>
                  <a:schemeClr val="bg1"/>
                </a:solidFill>
              </a:rPr>
              <a:t>Title</a:t>
            </a:r>
            <a:r>
              <a:rPr lang="en-US" sz="2799" noProof="1"/>
              <a:t> = "Homework Deadline</a:t>
            </a:r>
            <a:r>
              <a:rPr lang="bg-BG" sz="2799" noProof="1"/>
              <a:t>"</a:t>
            </a:r>
            <a:r>
              <a:rPr lang="en-US" sz="2799" noProof="1"/>
              <a:t>;</a:t>
            </a:r>
            <a:endParaRPr lang="bg-BG" sz="2799" noProof="1"/>
          </a:p>
          <a:p>
            <a:r>
              <a:rPr lang="en-US" sz="2799" noProof="1"/>
              <a:t>post.</a:t>
            </a:r>
            <a:r>
              <a:rPr lang="en-US" sz="2799" noProof="1">
                <a:solidFill>
                  <a:schemeClr val="bg1"/>
                </a:solidFill>
              </a:rPr>
              <a:t>Content</a:t>
            </a:r>
            <a:r>
              <a:rPr lang="en-US" sz="2799" noProof="1"/>
              <a:t> = "Please extend the homework deadline</a:t>
            </a:r>
            <a:r>
              <a:rPr lang="bg-BG" sz="2799" noProof="1"/>
              <a:t>"</a:t>
            </a:r>
            <a:r>
              <a:rPr lang="en-US" sz="2799" noProof="1"/>
              <a:t>;</a:t>
            </a:r>
            <a:endParaRPr lang="bg-BG" sz="2799" noProof="1"/>
          </a:p>
          <a:p>
            <a:r>
              <a:rPr lang="en-US" sz="2799" noProof="1"/>
              <a:t>post.</a:t>
            </a:r>
            <a:r>
              <a:rPr lang="en-US" sz="2799" noProof="1">
                <a:solidFill>
                  <a:schemeClr val="bg1"/>
                </a:solidFill>
              </a:rPr>
              <a:t>Type</a:t>
            </a:r>
            <a:r>
              <a:rPr lang="en-US" sz="2799" noProof="1"/>
              <a:t> = PostType.Normal;</a:t>
            </a:r>
          </a:p>
          <a:p>
            <a:r>
              <a:rPr lang="en-US" sz="2799" noProof="1"/>
              <a:t>post.</a:t>
            </a:r>
            <a:r>
              <a:rPr lang="en-US" sz="2799" noProof="1">
                <a:solidFill>
                  <a:schemeClr val="bg1"/>
                </a:solidFill>
              </a:rPr>
              <a:t>Category</a:t>
            </a:r>
            <a:r>
              <a:rPr lang="en-US" sz="2799" noProof="1"/>
              <a:t> = category;</a:t>
            </a:r>
          </a:p>
          <a:p>
            <a:r>
              <a:rPr lang="en-US" sz="2799" noProof="1"/>
              <a:t>post.Tags.Add(new Tag { Text = "homework</a:t>
            </a:r>
            <a:r>
              <a:rPr lang="bg-BG" sz="2799" noProof="1"/>
              <a:t>" });</a:t>
            </a:r>
          </a:p>
          <a:p>
            <a:r>
              <a:rPr lang="en-US" sz="2799" noProof="1"/>
              <a:t>post.Tags.Add(new Tag { Text = "deadline</a:t>
            </a:r>
            <a:r>
              <a:rPr lang="bg-BG" sz="2799" noProof="1"/>
              <a:t>" });</a:t>
            </a:r>
            <a:endParaRPr lang="en-US" sz="2799" noProof="1"/>
          </a:p>
          <a:p>
            <a:endParaRPr lang="bg-BG" sz="2799" noProof="1"/>
          </a:p>
          <a:p>
            <a:r>
              <a:rPr lang="en-US" sz="2799" noProof="1">
                <a:solidFill>
                  <a:schemeClr val="bg1"/>
                </a:solidFill>
              </a:rPr>
              <a:t>db.Posts.Add(post);</a:t>
            </a:r>
          </a:p>
          <a:p>
            <a:endParaRPr lang="en-US" sz="2799" noProof="1"/>
          </a:p>
          <a:p>
            <a:r>
              <a:rPr lang="en-US" sz="2799" noProof="1">
                <a:solidFill>
                  <a:schemeClr val="bg1"/>
                </a:solidFill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39081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EF Core Configuration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NuGet Packages, Configuration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672382" y="1470772"/>
            <a:ext cx="2844060" cy="2834731"/>
            <a:chOff x="4656666" y="1419461"/>
            <a:chExt cx="2844801" cy="28354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666" y="1419461"/>
              <a:ext cx="2184400" cy="218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24" y="1992339"/>
              <a:ext cx="2298343" cy="226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1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add EF Core support to a project in Visual Studio:</a:t>
            </a:r>
          </a:p>
          <a:p>
            <a:pPr lvl="1"/>
            <a:r>
              <a:rPr lang="en-US" dirty="0"/>
              <a:t>Install it from </a:t>
            </a:r>
            <a:r>
              <a:rPr lang="en-US" b="1" dirty="0">
                <a:solidFill>
                  <a:schemeClr val="bg1"/>
                </a:solidFill>
              </a:rPr>
              <a:t>Package Manager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EF Core is modular – any </a:t>
            </a:r>
            <a:r>
              <a:rPr lang="en-US" b="1" dirty="0">
                <a:solidFill>
                  <a:schemeClr val="bg1"/>
                </a:solidFill>
              </a:rPr>
              <a:t>data providers </a:t>
            </a:r>
            <a:r>
              <a:rPr lang="en-US" dirty="0"/>
              <a:t>must be </a:t>
            </a:r>
            <a:br>
              <a:rPr lang="en-US" dirty="0"/>
            </a:br>
            <a:r>
              <a:rPr lang="en-US" dirty="0"/>
              <a:t>installed too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First with EF Core: Setup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35EBD2-3BA3-4963-9819-A1E7C3CCB42E}"/>
              </a:ext>
            </a:extLst>
          </p:cNvPr>
          <p:cNvSpPr txBox="1">
            <a:spLocks/>
          </p:cNvSpPr>
          <p:nvPr/>
        </p:nvSpPr>
        <p:spPr>
          <a:xfrm>
            <a:off x="2248372" y="2548697"/>
            <a:ext cx="7790480" cy="393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399" noProof="1"/>
              <a:t>Install-Package Microsoft.EntityFrameworkCore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4E9A0-501F-4DC6-9C6C-30D28D50FF30}"/>
              </a:ext>
            </a:extLst>
          </p:cNvPr>
          <p:cNvSpPr txBox="1">
            <a:spLocks/>
          </p:cNvSpPr>
          <p:nvPr/>
        </p:nvSpPr>
        <p:spPr>
          <a:xfrm>
            <a:off x="2276524" y="4437193"/>
            <a:ext cx="9504034" cy="393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399" noProof="1"/>
              <a:t>Install-Package Microsoft.EntityFrameworkCore.SqlServer</a:t>
            </a:r>
          </a:p>
        </p:txBody>
      </p:sp>
    </p:spTree>
    <p:extLst>
      <p:ext uri="{BB962C8B-B14F-4D97-AF65-F5344CB8AC3E}">
        <p14:creationId xmlns:p14="http://schemas.microsoft.com/office/powerpoint/2010/main" val="42722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3199" dirty="0"/>
              <a:t>One way to connect is to create a </a:t>
            </a:r>
            <a:r>
              <a:rPr lang="en-US" sz="3199" b="1" dirty="0">
                <a:solidFill>
                  <a:schemeClr val="bg1"/>
                </a:solidFill>
              </a:rPr>
              <a:t>Configuration</a:t>
            </a:r>
            <a:r>
              <a:rPr lang="en-US" sz="3199" dirty="0"/>
              <a:t> class with your </a:t>
            </a:r>
            <a:br>
              <a:rPr lang="en-US" sz="3199" dirty="0"/>
            </a:br>
            <a:r>
              <a:rPr lang="en-US" sz="3199" dirty="0"/>
              <a:t>connection string:</a:t>
            </a:r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199" dirty="0"/>
              <a:t>Then add the connection string in the </a:t>
            </a:r>
            <a:r>
              <a:rPr lang="en-US" sz="3199" b="1" noProof="1">
                <a:solidFill>
                  <a:schemeClr val="bg1"/>
                </a:solidFill>
              </a:rPr>
              <a:t>OnConfiguring</a:t>
            </a:r>
            <a:r>
              <a:rPr lang="en-US" sz="3199" dirty="0"/>
              <a:t> method in </a:t>
            </a:r>
            <a:br>
              <a:rPr lang="en-US" sz="3199" dirty="0"/>
            </a:br>
            <a:r>
              <a:rPr lang="en-US" sz="3199" dirty="0"/>
              <a:t>the </a:t>
            </a:r>
            <a:r>
              <a:rPr lang="en-US" sz="3199" b="1" noProof="1">
                <a:solidFill>
                  <a:schemeClr val="bg1"/>
                </a:solidFill>
              </a:rPr>
              <a:t>DbContext</a:t>
            </a:r>
            <a:r>
              <a:rPr lang="en-US" sz="3199" dirty="0"/>
              <a:t>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to SQL Server?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4339" y="2368225"/>
            <a:ext cx="10014729" cy="1081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1999" noProof="1"/>
              <a:t>public static class </a:t>
            </a:r>
            <a:r>
              <a:rPr lang="en-US" sz="1999" noProof="1">
                <a:solidFill>
                  <a:schemeClr val="bg1"/>
                </a:solidFill>
              </a:rPr>
              <a:t>Configuration</a:t>
            </a:r>
          </a:p>
          <a:p>
            <a:r>
              <a:rPr lang="en-US" sz="1999" noProof="1"/>
              <a:t>{</a:t>
            </a:r>
          </a:p>
          <a:p>
            <a:r>
              <a:rPr lang="en-US" sz="1999" noProof="1"/>
              <a:t>  public const string </a:t>
            </a:r>
            <a:r>
              <a:rPr lang="en-US" sz="1999" noProof="1">
                <a:solidFill>
                  <a:schemeClr val="bg1"/>
                </a:solidFill>
              </a:rPr>
              <a:t>ConnectionString</a:t>
            </a:r>
            <a:r>
              <a:rPr lang="en-US" sz="1999" noProof="1"/>
              <a:t> = "Server=.;Database=…;";</a:t>
            </a:r>
          </a:p>
          <a:p>
            <a:r>
              <a:rPr lang="en-US" sz="1999" noProof="1"/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14339" y="4893825"/>
            <a:ext cx="10014729" cy="13275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1999" noProof="1"/>
              <a:t>protected override void </a:t>
            </a:r>
            <a:r>
              <a:rPr lang="en-US" sz="1999" noProof="1">
                <a:solidFill>
                  <a:schemeClr val="bg1"/>
                </a:solidFill>
              </a:rPr>
              <a:t>OnConfiguring</a:t>
            </a:r>
            <a:r>
              <a:rPr lang="en-US" sz="1999" noProof="1"/>
              <a:t>(DbContextOptionsBuilder builder)</a:t>
            </a:r>
          </a:p>
          <a:p>
            <a:r>
              <a:rPr lang="en-US" sz="1999" noProof="1"/>
              <a:t>{</a:t>
            </a:r>
          </a:p>
          <a:p>
            <a:r>
              <a:rPr lang="en-US" sz="1999" noProof="1"/>
              <a:t>  if (!builder.IsConfigured)</a:t>
            </a:r>
          </a:p>
          <a:p>
            <a:r>
              <a:rPr lang="en-US" sz="1999" noProof="1"/>
              <a:t>    builder.UseSqlServer(Configuration.ConnectionString);</a:t>
            </a:r>
          </a:p>
          <a:p>
            <a:r>
              <a:rPr lang="en-US" sz="1999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53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2999-B877-4851-A9CB-CD9073CBC00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OnModelCreating</a:t>
            </a:r>
            <a:r>
              <a:rPr lang="en-US" dirty="0"/>
              <a:t> Method let us use the Fluent API to </a:t>
            </a:r>
            <a:br>
              <a:rPr lang="en-US" dirty="0"/>
            </a:br>
            <a:r>
              <a:rPr lang="en-US" dirty="0"/>
              <a:t>describe our </a:t>
            </a:r>
            <a:r>
              <a:rPr lang="en-US" b="1" dirty="0">
                <a:solidFill>
                  <a:schemeClr val="bg1"/>
                </a:solidFill>
              </a:rPr>
              <a:t>table relations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EF Core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C5DEF9-56C2-410C-BADD-7FEC4354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Fluent API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65614-E5B9-440E-B51C-2BE957F61B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D6F74A-7526-4411-A88F-DC0BA7C3D4E3}"/>
              </a:ext>
            </a:extLst>
          </p:cNvPr>
          <p:cNvSpPr txBox="1">
            <a:spLocks/>
          </p:cNvSpPr>
          <p:nvPr/>
        </p:nvSpPr>
        <p:spPr>
          <a:xfrm>
            <a:off x="837983" y="2312657"/>
            <a:ext cx="10512860" cy="4276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 b="1">
                <a:latin typeface="Consolas" pitchFamily="49" charset="0"/>
              </a:defRPr>
            </a:lvl1pPr>
          </a:lstStyle>
          <a:p>
            <a:r>
              <a:rPr lang="en-US" sz="2399" noProof="1"/>
              <a:t>protected </a:t>
            </a:r>
            <a:r>
              <a:rPr lang="en-US" sz="2399" noProof="1">
                <a:solidFill>
                  <a:schemeClr val="bg1"/>
                </a:solidFill>
              </a:rPr>
              <a:t>override</a:t>
            </a:r>
            <a:r>
              <a:rPr lang="en-US" sz="2399" noProof="1"/>
              <a:t> void </a:t>
            </a:r>
            <a:r>
              <a:rPr lang="en-US" sz="2399" noProof="1">
                <a:solidFill>
                  <a:schemeClr val="bg1"/>
                </a:solidFill>
              </a:rPr>
              <a:t>OnModelCreating</a:t>
            </a:r>
            <a:r>
              <a:rPr lang="en-US" sz="2399" noProof="1"/>
              <a:t>(</a:t>
            </a:r>
            <a:r>
              <a:rPr lang="en-US" sz="2399" noProof="1">
                <a:solidFill>
                  <a:schemeClr val="bg1"/>
                </a:solidFill>
              </a:rPr>
              <a:t>ModelBuilder</a:t>
            </a:r>
            <a:r>
              <a:rPr lang="en-US" sz="2399" noProof="1"/>
              <a:t> builder)</a:t>
            </a:r>
          </a:p>
          <a:p>
            <a:r>
              <a:rPr lang="en-US" sz="2399" noProof="1"/>
              <a:t>{</a:t>
            </a:r>
          </a:p>
          <a:p>
            <a:r>
              <a:rPr lang="en-US" sz="2399" noProof="1"/>
              <a:t>  builder.</a:t>
            </a:r>
            <a:r>
              <a:rPr lang="en-US" sz="2399" noProof="1">
                <a:solidFill>
                  <a:schemeClr val="bg1"/>
                </a:solidFill>
              </a:rPr>
              <a:t>Entity</a:t>
            </a:r>
            <a:r>
              <a:rPr lang="en-US" sz="2399" noProof="1"/>
              <a:t>&lt;</a:t>
            </a:r>
            <a:r>
              <a:rPr lang="en-US" sz="2399" noProof="1">
                <a:solidFill>
                  <a:schemeClr val="bg1"/>
                </a:solidFill>
              </a:rPr>
              <a:t>Category</a:t>
            </a:r>
            <a:r>
              <a:rPr lang="en-US" sz="2399" noProof="1"/>
              <a:t>&gt;()</a:t>
            </a:r>
          </a:p>
          <a:p>
            <a:r>
              <a:rPr lang="en-US" sz="2399" noProof="1"/>
              <a:t>    .</a:t>
            </a:r>
            <a:r>
              <a:rPr lang="en-US" sz="2399" noProof="1">
                <a:solidFill>
                  <a:schemeClr val="bg1"/>
                </a:solidFill>
              </a:rPr>
              <a:t>HasMany</a:t>
            </a:r>
            <a:r>
              <a:rPr lang="en-US" sz="2399" noProof="1"/>
              <a:t>(c =&gt; c.Posts)</a:t>
            </a:r>
          </a:p>
          <a:p>
            <a:r>
              <a:rPr lang="en-US" sz="2399" noProof="1"/>
              <a:t>    .</a:t>
            </a:r>
            <a:r>
              <a:rPr lang="en-US" sz="2399" noProof="1">
                <a:solidFill>
                  <a:schemeClr val="bg1"/>
                </a:solidFill>
              </a:rPr>
              <a:t>WithOne</a:t>
            </a:r>
            <a:r>
              <a:rPr lang="en-US" sz="2399" noProof="1"/>
              <a:t>(p =&gt; p.Category);</a:t>
            </a:r>
          </a:p>
          <a:p>
            <a:endParaRPr lang="en-US" sz="2399" noProof="1"/>
          </a:p>
          <a:p>
            <a:r>
              <a:rPr lang="en-US" sz="2399" noProof="1"/>
              <a:t>  builder.</a:t>
            </a:r>
            <a:r>
              <a:rPr lang="en-US" sz="2399" noProof="1">
                <a:solidFill>
                  <a:schemeClr val="bg1"/>
                </a:solidFill>
              </a:rPr>
              <a:t>Entity</a:t>
            </a:r>
            <a:r>
              <a:rPr lang="en-US" sz="2399" noProof="1"/>
              <a:t>&lt;</a:t>
            </a:r>
            <a:r>
              <a:rPr lang="en-US" sz="2399" noProof="1">
                <a:solidFill>
                  <a:schemeClr val="bg1"/>
                </a:solidFill>
              </a:rPr>
              <a:t>Post</a:t>
            </a:r>
            <a:r>
              <a:rPr lang="en-US" sz="2399" noProof="1"/>
              <a:t>&gt;()</a:t>
            </a:r>
          </a:p>
          <a:p>
            <a:r>
              <a:rPr lang="en-US" sz="2399" noProof="1"/>
              <a:t>    .</a:t>
            </a:r>
            <a:r>
              <a:rPr lang="en-US" sz="2399" noProof="1">
                <a:solidFill>
                  <a:schemeClr val="bg1"/>
                </a:solidFill>
              </a:rPr>
              <a:t>HasMany</a:t>
            </a:r>
            <a:r>
              <a:rPr lang="en-US" sz="2399" noProof="1"/>
              <a:t>(p =&gt; p.Replies)</a:t>
            </a:r>
          </a:p>
          <a:p>
            <a:r>
              <a:rPr lang="en-US" sz="2399" noProof="1"/>
              <a:t>    .</a:t>
            </a:r>
            <a:r>
              <a:rPr lang="en-US" sz="2399" noProof="1">
                <a:solidFill>
                  <a:schemeClr val="bg1"/>
                </a:solidFill>
              </a:rPr>
              <a:t>WithOne</a:t>
            </a:r>
            <a:r>
              <a:rPr lang="en-US" sz="2399" noProof="1"/>
              <a:t>(r =&gt; r.Post);</a:t>
            </a:r>
          </a:p>
          <a:p>
            <a:endParaRPr lang="en-US" sz="2399" noProof="1"/>
          </a:p>
          <a:p>
            <a:r>
              <a:rPr lang="en-US" sz="2399" noProof="1"/>
              <a:t>   builder.</a:t>
            </a:r>
            <a:r>
              <a:rPr lang="en-US" sz="2399" noProof="1">
                <a:solidFill>
                  <a:schemeClr val="bg1"/>
                </a:solidFill>
              </a:rPr>
              <a:t>Entity</a:t>
            </a:r>
            <a:r>
              <a:rPr lang="en-US" sz="2399" noProof="1"/>
              <a:t>&lt;</a:t>
            </a:r>
            <a:r>
              <a:rPr lang="en-US" sz="2399" noProof="1">
                <a:solidFill>
                  <a:schemeClr val="bg1"/>
                </a:solidFill>
              </a:rPr>
              <a:t>User</a:t>
            </a:r>
            <a:r>
              <a:rPr lang="en-US" sz="2399" noProof="1"/>
              <a:t>&gt;()</a:t>
            </a:r>
          </a:p>
          <a:p>
            <a:r>
              <a:rPr lang="en-US" sz="2399" noProof="1"/>
              <a:t>    .</a:t>
            </a:r>
            <a:r>
              <a:rPr lang="en-US" sz="2399" noProof="1">
                <a:solidFill>
                  <a:schemeClr val="bg1"/>
                </a:solidFill>
              </a:rPr>
              <a:t>HasMany</a:t>
            </a:r>
            <a:r>
              <a:rPr lang="en-US" sz="2399" noProof="1"/>
              <a:t>(u =&gt; u.Posts)</a:t>
            </a:r>
          </a:p>
          <a:p>
            <a:r>
              <a:rPr lang="en-US" sz="2399" noProof="1"/>
              <a:t>    .</a:t>
            </a:r>
            <a:r>
              <a:rPr lang="en-US" sz="2399" noProof="1">
                <a:solidFill>
                  <a:schemeClr val="bg1"/>
                </a:solidFill>
              </a:rPr>
              <a:t>WithOne</a:t>
            </a:r>
            <a:r>
              <a:rPr lang="en-US" sz="2399" noProof="1"/>
              <a:t>(p =&gt; p.Author);</a:t>
            </a:r>
          </a:p>
          <a:p>
            <a:r>
              <a:rPr lang="en-US" sz="2399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00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 Workflow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7205" y="2054719"/>
            <a:ext cx="3047207" cy="799068"/>
          </a:xfrm>
          <a:prstGeom prst="roundRect">
            <a:avLst/>
          </a:prstGeom>
          <a:solidFill>
            <a:srgbClr val="D1D5D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Database Exists?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1926" y="4343163"/>
            <a:ext cx="2496258" cy="1066523"/>
          </a:xfrm>
          <a:prstGeom prst="roundRect">
            <a:avLst/>
          </a:prstGeom>
          <a:solidFill>
            <a:srgbClr val="D1D5D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Create Database</a:t>
            </a:r>
          </a:p>
        </p:txBody>
      </p:sp>
      <p:cxnSp>
        <p:nvCxnSpPr>
          <p:cNvPr id="25" name="Straight Arrow Connector 24"/>
          <p:cNvCxnSpPr>
            <a:stCxn id="7" idx="2"/>
            <a:endCxn id="24" idx="0"/>
          </p:cNvCxnSpPr>
          <p:nvPr/>
        </p:nvCxnSpPr>
        <p:spPr>
          <a:xfrm>
            <a:off x="4570810" y="2853788"/>
            <a:ext cx="29247" cy="148937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897783" y="3171961"/>
            <a:ext cx="2576523" cy="799066"/>
          </a:xfrm>
          <a:prstGeom prst="roundRect">
            <a:avLst/>
          </a:prstGeom>
          <a:solidFill>
            <a:srgbClr val="D1D5D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Use Database</a:t>
            </a:r>
          </a:p>
        </p:txBody>
      </p:sp>
      <p:cxnSp>
        <p:nvCxnSpPr>
          <p:cNvPr id="30" name="Straight Arrow Connector 29"/>
          <p:cNvCxnSpPr>
            <a:stCxn id="7" idx="3"/>
            <a:endCxn id="29" idx="1"/>
          </p:cNvCxnSpPr>
          <p:nvPr/>
        </p:nvCxnSpPr>
        <p:spPr>
          <a:xfrm>
            <a:off x="6094412" y="2454253"/>
            <a:ext cx="803372" cy="11172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3"/>
            <a:endCxn id="29" idx="1"/>
          </p:cNvCxnSpPr>
          <p:nvPr/>
        </p:nvCxnSpPr>
        <p:spPr>
          <a:xfrm flipV="1">
            <a:off x="5848184" y="3571494"/>
            <a:ext cx="1049599" cy="130493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80472" y="3447943"/>
            <a:ext cx="60609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86142" y="2485257"/>
            <a:ext cx="652445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5522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9" grpId="0" animBg="1"/>
      <p:bldP spid="38" grpId="0"/>
      <p:bldP spid="3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Database Migrations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03" y="1240758"/>
            <a:ext cx="3351765" cy="27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A03590-032F-4C0C-9D53-9053A2E2D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Updating database schema </a:t>
            </a:r>
            <a:r>
              <a:rPr lang="en-US" b="1" dirty="0">
                <a:solidFill>
                  <a:schemeClr val="bg1"/>
                </a:solidFill>
              </a:rPr>
              <a:t>without losing data</a:t>
            </a:r>
          </a:p>
          <a:p>
            <a:pPr lvl="1"/>
            <a:r>
              <a:rPr lang="en-US" dirty="0"/>
              <a:t>Adding/dropping tables, columns, etc.</a:t>
            </a:r>
          </a:p>
          <a:p>
            <a:r>
              <a:rPr lang="en-US" dirty="0"/>
              <a:t>Migrations in EF Core keep their </a:t>
            </a:r>
            <a:r>
              <a:rPr lang="en-US" b="1" dirty="0">
                <a:solidFill>
                  <a:schemeClr val="bg1"/>
                </a:solidFill>
              </a:rPr>
              <a:t>history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Entity Classes, DB Context versions are all </a:t>
            </a:r>
            <a:r>
              <a:rPr lang="en-US" b="1" dirty="0">
                <a:solidFill>
                  <a:schemeClr val="bg1"/>
                </a:solidFill>
              </a:rPr>
              <a:t>preserved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Automatically</a:t>
            </a:r>
            <a:r>
              <a:rPr lang="en-US" dirty="0"/>
              <a:t> generated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D42B3F-D7A7-4EE5-ADE0-5EE27313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Database Migrations?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D09B-582A-40CF-9EBA-21EBAA59C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374"/>
          <a:stretch/>
        </p:blipFill>
        <p:spPr>
          <a:xfrm>
            <a:off x="3690503" y="4647883"/>
            <a:ext cx="5789692" cy="1599783"/>
          </a:xfrm>
          <a:prstGeom prst="roundRect">
            <a:avLst>
              <a:gd name="adj" fmla="val 12598"/>
            </a:avLst>
          </a:prstGeom>
        </p:spPr>
      </p:pic>
    </p:spTree>
    <p:extLst>
      <p:ext uri="{BB962C8B-B14F-4D97-AF65-F5344CB8AC3E}">
        <p14:creationId xmlns:p14="http://schemas.microsoft.com/office/powerpoint/2010/main" val="18267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ORM data access model </a:t>
            </a:r>
            <a:r>
              <a:rPr lang="en-US" dirty="0"/>
              <a:t>(Entity Framework Core)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Maps </a:t>
            </a:r>
            <a:r>
              <a:rPr lang="en-US" b="1" dirty="0">
                <a:solidFill>
                  <a:schemeClr val="bg1"/>
                </a:solidFill>
              </a:rPr>
              <a:t>database tables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Objects can be </a:t>
            </a:r>
            <a:r>
              <a:rPr lang="en-US" b="1" dirty="0">
                <a:solidFill>
                  <a:schemeClr val="bg1"/>
                </a:solidFill>
              </a:rPr>
              <a:t>automatically persisted </a:t>
            </a:r>
            <a:r>
              <a:rPr lang="en-US" dirty="0"/>
              <a:t>in the 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762036" y="6128468"/>
            <a:ext cx="1077987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1" name="Right Arrow 10"/>
          <p:cNvSpPr/>
          <p:nvPr/>
        </p:nvSpPr>
        <p:spPr bwMode="auto">
          <a:xfrm flipV="1">
            <a:off x="4794934" y="5410200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0800000" flipV="1">
            <a:off x="4612595" y="5410200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 bwMode="auto">
          <a:xfrm flipV="1">
            <a:off x="8068576" y="5410200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0800000" flipV="1">
            <a:off x="7886237" y="5410200"/>
            <a:ext cx="364677" cy="1467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38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  <p:bldP spid="11" grpId="0" animBg="1"/>
      <p:bldP spid="12" grpId="0" animBg="1"/>
      <p:bldP spid="13" grpId="0" animBg="1"/>
      <p:bldP spid="14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9E84-D9E5-47CD-9954-C0AA1CFF136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use migrations in EF Core, we use the Add-Migration </a:t>
            </a:r>
            <a:br>
              <a:rPr lang="en-US" dirty="0"/>
            </a:br>
            <a:r>
              <a:rPr lang="en-US" dirty="0"/>
              <a:t>command from the </a:t>
            </a:r>
            <a:r>
              <a:rPr lang="en-US" b="1" dirty="0">
                <a:solidFill>
                  <a:schemeClr val="bg1"/>
                </a:solidFill>
              </a:rPr>
              <a:t>Package Manager Console</a:t>
            </a:r>
          </a:p>
          <a:p>
            <a:endParaRPr lang="en-US" dirty="0"/>
          </a:p>
          <a:p>
            <a:r>
              <a:rPr lang="en-US" dirty="0"/>
              <a:t>To undo a migration, we use </a:t>
            </a:r>
            <a:r>
              <a:rPr lang="en-US" b="1" dirty="0">
                <a:solidFill>
                  <a:schemeClr val="bg1"/>
                </a:solidFill>
              </a:rPr>
              <a:t>Remove-Migration</a:t>
            </a:r>
          </a:p>
          <a:p>
            <a:endParaRPr lang="en-US" dirty="0"/>
          </a:p>
          <a:p>
            <a:r>
              <a:rPr lang="en-US" dirty="0"/>
              <a:t>Commit changes to the database, using </a:t>
            </a:r>
            <a:r>
              <a:rPr lang="en-US" b="1" dirty="0">
                <a:solidFill>
                  <a:schemeClr val="bg1"/>
                </a:solidFill>
              </a:rPr>
              <a:t>Update-Database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EA454D-A1AB-479E-9714-D92E55B2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Migrations in EF Core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3C5911-2E8F-469E-B49E-008B45896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B08CA78-94C9-44ED-8395-CF1EB86EBEC1}"/>
              </a:ext>
            </a:extLst>
          </p:cNvPr>
          <p:cNvSpPr txBox="1">
            <a:spLocks/>
          </p:cNvSpPr>
          <p:nvPr/>
        </p:nvSpPr>
        <p:spPr>
          <a:xfrm>
            <a:off x="657922" y="2579618"/>
            <a:ext cx="5267201" cy="393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Add-Migration </a:t>
            </a:r>
            <a:r>
              <a:rPr lang="en-US" sz="2399" noProof="1">
                <a:solidFill>
                  <a:schemeClr val="bg1"/>
                </a:solidFill>
              </a:rPr>
              <a:t>{MigrationName}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829CA3-F6D0-425F-84A3-E15A543856D3}"/>
              </a:ext>
            </a:extLst>
          </p:cNvPr>
          <p:cNvSpPr txBox="1">
            <a:spLocks/>
          </p:cNvSpPr>
          <p:nvPr/>
        </p:nvSpPr>
        <p:spPr>
          <a:xfrm>
            <a:off x="657921" y="3911170"/>
            <a:ext cx="2947938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Remove-Migration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3A22BD-F47F-40CD-9E91-2CE00E8BAC20}"/>
              </a:ext>
            </a:extLst>
          </p:cNvPr>
          <p:cNvSpPr txBox="1">
            <a:spLocks/>
          </p:cNvSpPr>
          <p:nvPr/>
        </p:nvSpPr>
        <p:spPr>
          <a:xfrm>
            <a:off x="622476" y="5242724"/>
            <a:ext cx="2949527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Update-Database</a:t>
            </a:r>
          </a:p>
        </p:txBody>
      </p:sp>
    </p:spTree>
    <p:extLst>
      <p:ext uri="{BB962C8B-B14F-4D97-AF65-F5344CB8AC3E}">
        <p14:creationId xmlns:p14="http://schemas.microsoft.com/office/powerpoint/2010/main" val="40928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>
              <a:defRPr/>
            </a:pPr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>
                <a:defRPr/>
              </a:pPr>
              <a:t>121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497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596" y="1919317"/>
            <a:ext cx="7535052" cy="419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57063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Code First </a:t>
            </a:r>
            <a:r>
              <a:rPr lang="en-GB" sz="2799" b="1" dirty="0">
                <a:solidFill>
                  <a:schemeClr val="bg1"/>
                </a:solidFill>
              </a:rPr>
              <a:t>increases productivity </a:t>
            </a:r>
            <a:r>
              <a:rPr lang="en-GB" sz="2799" dirty="0">
                <a:solidFill>
                  <a:schemeClr val="bg2"/>
                </a:solidFill>
              </a:rPr>
              <a:t>by centralizing maintenance</a:t>
            </a:r>
          </a:p>
          <a:p>
            <a:pPr marL="457063" indent="-457063">
              <a:lnSpc>
                <a:spcPts val="3999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b="1" dirty="0">
                <a:solidFill>
                  <a:schemeClr val="bg1"/>
                </a:solidFill>
              </a:rPr>
              <a:t>Classes</a:t>
            </a:r>
            <a:r>
              <a:rPr lang="en-GB" sz="2799" dirty="0">
                <a:solidFill>
                  <a:schemeClr val="bg2"/>
                </a:solidFill>
              </a:rPr>
              <a:t> represent real world objects with their </a:t>
            </a:r>
            <a:r>
              <a:rPr lang="en-GB" sz="2799" b="1" dirty="0">
                <a:solidFill>
                  <a:schemeClr val="bg1"/>
                </a:solidFill>
              </a:rPr>
              <a:t>properties</a:t>
            </a:r>
            <a:r>
              <a:rPr lang="en-GB" sz="2799" dirty="0">
                <a:solidFill>
                  <a:schemeClr val="bg2"/>
                </a:solidFill>
              </a:rPr>
              <a:t> and </a:t>
            </a:r>
            <a:r>
              <a:rPr lang="en-GB" sz="2799" b="1" dirty="0">
                <a:solidFill>
                  <a:schemeClr val="bg1"/>
                </a:solidFill>
              </a:rPr>
              <a:t>behaviour</a:t>
            </a:r>
          </a:p>
          <a:p>
            <a:pPr marL="457063" indent="-457063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Entity Framework Core uses </a:t>
            </a:r>
            <a:r>
              <a:rPr lang="en-GB" sz="2799" b="1" dirty="0">
                <a:solidFill>
                  <a:schemeClr val="bg1"/>
                </a:solidFill>
              </a:rPr>
              <a:t>data classes </a:t>
            </a:r>
            <a:r>
              <a:rPr lang="en-GB" sz="2799" dirty="0">
                <a:solidFill>
                  <a:schemeClr val="bg2"/>
                </a:solidFill>
              </a:rPr>
              <a:t>(POCOs) to represent DB objects</a:t>
            </a:r>
          </a:p>
          <a:p>
            <a:pPr marL="457063" indent="-457063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We can use </a:t>
            </a:r>
            <a:r>
              <a:rPr lang="en-GB" sz="2799" b="1" dirty="0">
                <a:solidFill>
                  <a:schemeClr val="bg1"/>
                </a:solidFill>
              </a:rPr>
              <a:t>Database</a:t>
            </a:r>
            <a:r>
              <a:rPr lang="en-GB" sz="2799" dirty="0">
                <a:solidFill>
                  <a:schemeClr val="bg2"/>
                </a:solidFill>
              </a:rPr>
              <a:t> </a:t>
            </a:r>
            <a:r>
              <a:rPr lang="en-GB" sz="2799" b="1" dirty="0">
                <a:solidFill>
                  <a:schemeClr val="bg1"/>
                </a:solidFill>
              </a:rPr>
              <a:t>Migrations</a:t>
            </a:r>
            <a:r>
              <a:rPr lang="en-GB" sz="2799" dirty="0">
                <a:solidFill>
                  <a:schemeClr val="bg2"/>
                </a:solidFill>
              </a:rPr>
              <a:t> to update our database without losing our data</a:t>
            </a:r>
          </a:p>
        </p:txBody>
      </p:sp>
    </p:spTree>
    <p:extLst>
      <p:ext uri="{BB962C8B-B14F-4D97-AF65-F5344CB8AC3E}">
        <p14:creationId xmlns:p14="http://schemas.microsoft.com/office/powerpoint/2010/main" val="2722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7C18A-D345-4206-B7A5-BD4ED2CB620F}"/>
              </a:ext>
            </a:extLst>
          </p:cNvPr>
          <p:cNvSpPr>
            <a:spLocks noGrp="1"/>
          </p:cNvSpPr>
          <p:nvPr/>
        </p:nvSpPr>
        <p:spPr>
          <a:xfrm>
            <a:off x="-153948" y="6400026"/>
            <a:ext cx="12111057" cy="363443"/>
          </a:xfrm>
          <a:prstGeom prst="rect">
            <a:avLst/>
          </a:prstGeom>
        </p:spPr>
        <p:txBody>
          <a:bodyPr vert="horz" lIns="107972" tIns="35991" rIns="107972" bIns="35991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97" dirty="0">
                <a:hlinkClick r:id="rId3"/>
              </a:rPr>
              <a:t>https://softuni.bg/courses/databases-advanced-entity-framework</a:t>
            </a:r>
            <a:endParaRPr lang="en-US" sz="3397" dirty="0"/>
          </a:p>
        </p:txBody>
      </p:sp>
    </p:spTree>
    <p:extLst>
      <p:ext uri="{BB962C8B-B14F-4D97-AF65-F5344CB8AC3E}">
        <p14:creationId xmlns:p14="http://schemas.microsoft.com/office/powerpoint/2010/main" val="22845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Entity Models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Entity </a:t>
            </a:r>
            <a:r>
              <a:rPr lang="en-US" dirty="0"/>
              <a:t>Relations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AB939E2-5AC8-4DCF-9B4F-56BF6D47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88" y="2057400"/>
            <a:ext cx="3083623" cy="30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03285-689A-4E41-8F77-BD9FEA5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566F-0E0E-4BF9-A3B0-6F010803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Object Composition</a:t>
            </a:r>
          </a:p>
          <a:p>
            <a:r>
              <a:rPr lang="en-GB" dirty="0"/>
              <a:t>Navigation Properties</a:t>
            </a:r>
          </a:p>
          <a:p>
            <a:r>
              <a:rPr lang="en-GB" dirty="0"/>
              <a:t>Fluent API</a:t>
            </a:r>
          </a:p>
          <a:p>
            <a:r>
              <a:rPr lang="en-GB" dirty="0"/>
              <a:t>Table Relationships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C29A2-801E-45B5-8313-8492EDF996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Composition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Describing Database Relationships</a:t>
            </a:r>
          </a:p>
        </p:txBody>
      </p:sp>
      <p:pic>
        <p:nvPicPr>
          <p:cNvPr id="2052" name="Picture 4" descr="Image result for database relationship png">
            <a:extLst>
              <a:ext uri="{FF2B5EF4-FFF2-40B4-BE49-F238E27FC236}">
                <a16:creationId xmlns:a16="http://schemas.microsoft.com/office/drawing/2014/main" id="{626C62AC-6CCB-4E3D-A308-00F5C323D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828800"/>
            <a:ext cx="2995050" cy="187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composition denotes a "</a:t>
            </a:r>
            <a:r>
              <a:rPr lang="en-US" b="1" dirty="0">
                <a:solidFill>
                  <a:schemeClr val="bg1"/>
                </a:solidFill>
              </a:rPr>
              <a:t>has-a</a:t>
            </a:r>
            <a:r>
              <a:rPr lang="en-US" dirty="0"/>
              <a:t>" relationship</a:t>
            </a:r>
          </a:p>
          <a:p>
            <a:pPr lvl="1"/>
            <a:r>
              <a:rPr lang="en-US" dirty="0"/>
              <a:t>E.g. the </a:t>
            </a:r>
            <a:r>
              <a:rPr lang="en-US" b="1" dirty="0">
                <a:solidFill>
                  <a:schemeClr val="bg1"/>
                </a:solidFill>
              </a:rPr>
              <a:t>car</a:t>
            </a:r>
            <a:r>
              <a:rPr lang="en-US" dirty="0"/>
              <a:t> has an </a:t>
            </a:r>
            <a:r>
              <a:rPr lang="en-US" b="1" dirty="0">
                <a:solidFill>
                  <a:schemeClr val="bg1"/>
                </a:solidFill>
              </a:rPr>
              <a:t>engine</a:t>
            </a:r>
          </a:p>
          <a:p>
            <a:r>
              <a:rPr lang="en-US" dirty="0"/>
              <a:t>Defined in C# by one object having a property that is a reference to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Composition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2188825" y="6415863"/>
            <a:ext cx="330560" cy="23813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127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226655" y="4224071"/>
            <a:ext cx="2350182" cy="2152176"/>
            <a:chOff x="2601230" y="3733800"/>
            <a:chExt cx="3048000" cy="279120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601230" y="3733800"/>
              <a:ext cx="3048000" cy="2791202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Person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2873939" y="5715000"/>
              <a:ext cx="2502582" cy="531750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Pet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2873939" y="5042800"/>
              <a:ext cx="2502582" cy="531750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Age</a:t>
              </a: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2873939" y="4370600"/>
              <a:ext cx="2502582" cy="531750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83CB-9FFB-4262-8AD5-D8171D096C13}"/>
              </a:ext>
            </a:extLst>
          </p:cNvPr>
          <p:cNvGrpSpPr/>
          <p:nvPr/>
        </p:nvGrpSpPr>
        <p:grpSpPr>
          <a:xfrm>
            <a:off x="7788275" y="4381664"/>
            <a:ext cx="2350182" cy="1703882"/>
            <a:chOff x="2601230" y="3733800"/>
            <a:chExt cx="3048000" cy="2209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2071958-DD93-4C73-93F7-470D58411148}"/>
                </a:ext>
              </a:extLst>
            </p:cNvPr>
            <p:cNvSpPr/>
            <p:nvPr/>
          </p:nvSpPr>
          <p:spPr>
            <a:xfrm>
              <a:off x="2601230" y="3733800"/>
              <a:ext cx="3048000" cy="2209800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94A31C0-C51E-4EE2-B477-DA0A57AA89F8}"/>
                </a:ext>
              </a:extLst>
            </p:cNvPr>
            <p:cNvSpPr/>
            <p:nvPr/>
          </p:nvSpPr>
          <p:spPr>
            <a:xfrm>
              <a:off x="2873939" y="5042800"/>
              <a:ext cx="2502582" cy="531750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Age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32D8C40-C8B5-4833-AB3E-B60EEDE0A52F}"/>
                </a:ext>
              </a:extLst>
            </p:cNvPr>
            <p:cNvSpPr/>
            <p:nvPr/>
          </p:nvSpPr>
          <p:spPr>
            <a:xfrm>
              <a:off x="2873939" y="4370600"/>
              <a:ext cx="2502582" cy="531750"/>
            </a:xfrm>
            <a:prstGeom prst="roundRect">
              <a:avLst>
                <a:gd name="adj" fmla="val 5385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Name</a:t>
              </a:r>
            </a:p>
          </p:txBody>
        </p:sp>
      </p:grpSp>
      <p:cxnSp>
        <p:nvCxnSpPr>
          <p:cNvPr id="21" name="Connector: Elbow 10">
            <a:extLst>
              <a:ext uri="{FF2B5EF4-FFF2-40B4-BE49-F238E27FC236}">
                <a16:creationId xmlns:a16="http://schemas.microsoft.com/office/drawing/2014/main" id="{FD92E02A-F487-4855-B560-A531A067F6AE}"/>
              </a:ext>
            </a:extLst>
          </p:cNvPr>
          <p:cNvCxnSpPr>
            <a:cxnSpLocks/>
          </p:cNvCxnSpPr>
          <p:nvPr/>
        </p:nvCxnSpPr>
        <p:spPr>
          <a:xfrm flipV="1">
            <a:off x="5425934" y="4715080"/>
            <a:ext cx="2362341" cy="13094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alpha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2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Navigation properties create a </a:t>
            </a:r>
            <a:r>
              <a:rPr lang="en-US" b="1" dirty="0">
                <a:solidFill>
                  <a:schemeClr val="bg1"/>
                </a:solidFill>
              </a:rPr>
              <a:t>relationship</a:t>
            </a:r>
            <a:r>
              <a:rPr lang="en-US" dirty="0"/>
              <a:t> between entities</a:t>
            </a:r>
          </a:p>
          <a:p>
            <a:r>
              <a:rPr lang="en-US" dirty="0"/>
              <a:t>Is either an </a:t>
            </a:r>
            <a:r>
              <a:rPr lang="en-US" b="1" noProof="1">
                <a:solidFill>
                  <a:schemeClr val="bg1"/>
                </a:solidFill>
              </a:rPr>
              <a:t>Entity Reference</a:t>
            </a:r>
            <a:r>
              <a:rPr lang="en-US" dirty="0"/>
              <a:t> (one to one or zero) or an</a:t>
            </a:r>
            <a:br>
              <a:rPr lang="en-US" dirty="0"/>
            </a:br>
            <a:r>
              <a:rPr lang="en-US" b="1" noProof="1">
                <a:solidFill>
                  <a:schemeClr val="bg1"/>
                </a:solidFill>
              </a:rPr>
              <a:t>ICollection</a:t>
            </a:r>
            <a:r>
              <a:rPr lang="en-US" dirty="0"/>
              <a:t> (one to many or many to many)</a:t>
            </a:r>
          </a:p>
          <a:p>
            <a:r>
              <a:rPr lang="en-US" dirty="0"/>
              <a:t>They provide </a:t>
            </a:r>
            <a:r>
              <a:rPr lang="en-US" b="1" dirty="0">
                <a:solidFill>
                  <a:schemeClr val="bg1"/>
                </a:solidFill>
              </a:rPr>
              <a:t>fast querying </a:t>
            </a:r>
            <a:r>
              <a:rPr lang="en-US" dirty="0"/>
              <a:t>of related records</a:t>
            </a:r>
          </a:p>
          <a:p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modified</a:t>
            </a:r>
            <a:r>
              <a:rPr lang="en-US" dirty="0"/>
              <a:t> by </a:t>
            </a:r>
            <a:r>
              <a:rPr lang="en-US" b="1" dirty="0">
                <a:solidFill>
                  <a:schemeClr val="bg1"/>
                </a:solidFill>
              </a:rPr>
              <a:t>directly</a:t>
            </a:r>
            <a:r>
              <a:rPr lang="en-US" dirty="0"/>
              <a:t> setting the reference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Navigation Properties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Fluent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9DF5D-3382-4D1C-98B0-A126158CB2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Model Builder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4213" y="1981200"/>
            <a:ext cx="3200400" cy="12337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000" b="1" i="1" dirty="0">
                <a:solidFill>
                  <a:schemeClr val="bg2"/>
                </a:solidFill>
              </a:rPr>
              <a:t>f() =&gt; API</a:t>
            </a:r>
          </a:p>
        </p:txBody>
      </p:sp>
    </p:spTree>
    <p:extLst>
      <p:ext uri="{BB962C8B-B14F-4D97-AF65-F5344CB8AC3E}">
        <p14:creationId xmlns:p14="http://schemas.microsoft.com/office/powerpoint/2010/main" val="39265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/>
              <a:t> model benefits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Less code</a:t>
            </a:r>
          </a:p>
          <a:p>
            <a:pPr lvl="1">
              <a:buClr>
                <a:schemeClr val="tx1"/>
              </a:buClr>
            </a:pPr>
            <a:r>
              <a:rPr lang="da-DK" dirty="0"/>
              <a:t>Use objects with </a:t>
            </a:r>
            <a:r>
              <a:rPr lang="da-DK" b="1" dirty="0">
                <a:solidFill>
                  <a:schemeClr val="bg1"/>
                </a:solidFill>
              </a:rPr>
              <a:t>associations</a:t>
            </a:r>
            <a:r>
              <a:rPr lang="da-DK" dirty="0"/>
              <a:t> instead of tables and SQL</a:t>
            </a:r>
          </a:p>
          <a:p>
            <a:pPr lvl="1">
              <a:buClr>
                <a:schemeClr val="tx1"/>
              </a:buClr>
            </a:pPr>
            <a:r>
              <a:rPr lang="da-DK" dirty="0"/>
              <a:t>Integrated object query mechanism</a:t>
            </a:r>
          </a:p>
          <a:p>
            <a:r>
              <a:rPr lang="en-US" dirty="0"/>
              <a:t>ORM model drawbacks:</a:t>
            </a:r>
          </a:p>
          <a:p>
            <a:pPr lvl="1"/>
            <a:r>
              <a:rPr lang="en-US" dirty="0"/>
              <a:t>Less flexibility</a:t>
            </a:r>
          </a:p>
          <a:p>
            <a:pPr lvl="2"/>
            <a:r>
              <a:rPr lang="en-US" dirty="0"/>
              <a:t>SQL is automatically generated</a:t>
            </a:r>
          </a:p>
          <a:p>
            <a:pPr lvl="1"/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ORM Model – Benefits and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6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First </a:t>
            </a:r>
            <a:r>
              <a:rPr lang="en-US" dirty="0"/>
              <a:t>maps your POCO classes to tables using 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set of conventions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property named "</a:t>
            </a:r>
            <a:r>
              <a:rPr lang="en-US" b="1" dirty="0">
                <a:solidFill>
                  <a:schemeClr val="bg1"/>
                </a:solidFill>
              </a:rPr>
              <a:t>Id</a:t>
            </a:r>
            <a:r>
              <a:rPr lang="en-US" dirty="0"/>
              <a:t>" maps to the </a:t>
            </a:r>
            <a:r>
              <a:rPr lang="en-US" b="1" dirty="0">
                <a:solidFill>
                  <a:schemeClr val="bg1"/>
                </a:solidFill>
              </a:rPr>
              <a:t>Primary Key</a:t>
            </a:r>
          </a:p>
          <a:p>
            <a:r>
              <a:rPr lang="en-US" dirty="0"/>
              <a:t>Can be customized using </a:t>
            </a:r>
            <a:r>
              <a:rPr lang="en-US" b="1" dirty="0">
                <a:solidFill>
                  <a:schemeClr val="bg1"/>
                </a:solidFill>
              </a:rPr>
              <a:t>annotations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Fluent API</a:t>
            </a:r>
          </a:p>
          <a:p>
            <a:r>
              <a:rPr lang="en-US" dirty="0"/>
              <a:t>Fluent API (Model Builder) allows </a:t>
            </a:r>
            <a:r>
              <a:rPr lang="en-US" b="1" dirty="0">
                <a:solidFill>
                  <a:schemeClr val="bg1"/>
                </a:solidFill>
              </a:rPr>
              <a:t>full control </a:t>
            </a:r>
            <a:r>
              <a:rPr lang="en-US" dirty="0"/>
              <a:t>over DB mappings</a:t>
            </a:r>
          </a:p>
          <a:p>
            <a:pPr lvl="1"/>
            <a:r>
              <a:rPr lang="en-US" dirty="0"/>
              <a:t>Custom names of objects (columns, tables, etc.) in the DB</a:t>
            </a:r>
          </a:p>
          <a:p>
            <a:pPr lvl="1"/>
            <a:r>
              <a:rPr lang="en-US" dirty="0"/>
              <a:t>Validation and data types</a:t>
            </a:r>
          </a:p>
          <a:p>
            <a:pPr lvl="1"/>
            <a:r>
              <a:rPr lang="en-US" dirty="0"/>
              <a:t>Define complicated entity relationships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Fluent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6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Custom mappings are placed inside the </a:t>
            </a:r>
            <a:r>
              <a:rPr lang="en-US" b="1" noProof="1">
                <a:solidFill>
                  <a:schemeClr val="bg1"/>
                </a:solidFill>
              </a:rPr>
              <a:t>OnModelCreating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method of the DB context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Fluent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02058" y="2514600"/>
            <a:ext cx="10898204" cy="21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protected override void OnModelCreating(DbModelBuilder builder)</a:t>
            </a:r>
          </a:p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{</a:t>
            </a:r>
          </a:p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  builder.Entity&lt;Student&gt;().HasKey(s =&gt; s.StudentKey);</a:t>
            </a:r>
          </a:p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28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Specifying Custom Table name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 Column name/DB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Fluent API: Renaming DB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0481" y="1875986"/>
            <a:ext cx="7113445" cy="688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modelBuilder.Entity&lt;Order&gt;()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ToTable</a:t>
            </a:r>
            <a:r>
              <a:rPr lang="en-US" sz="2399" b="1" noProof="1">
                <a:latin typeface="Consolas" pitchFamily="49" charset="0"/>
              </a:rPr>
              <a:t>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OrderRef</a:t>
            </a:r>
            <a:r>
              <a:rPr lang="en-US" sz="2399" b="1" noProof="1">
                <a:latin typeface="Consolas" pitchFamily="49" charset="0"/>
              </a:rPr>
              <a:t>", "Admin");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91792" y="2964324"/>
            <a:ext cx="2556820" cy="919162"/>
          </a:xfrm>
          <a:prstGeom prst="wedgeRoundRectCallout">
            <a:avLst>
              <a:gd name="adj1" fmla="val -38158"/>
              <a:gd name="adj2" fmla="val -9501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 schema name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84444" y="3230201"/>
            <a:ext cx="5455949" cy="1273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modelBuilder.Entity&lt;Student&gt;()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Property</a:t>
            </a:r>
            <a:r>
              <a:rPr lang="en-US" sz="2399" b="1" noProof="1">
                <a:latin typeface="Consolas" pitchFamily="49" charset="0"/>
              </a:rPr>
              <a:t>(s =&gt; s.Name)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HasColumnName</a:t>
            </a:r>
            <a:r>
              <a:rPr lang="en-US" sz="2399" b="1" noProof="1">
                <a:latin typeface="Consolas" pitchFamily="49" charset="0"/>
              </a:rPr>
              <a:t>("StudentName")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HasColumnType</a:t>
            </a:r>
            <a:r>
              <a:rPr lang="en-US" sz="2399" b="1" noProof="1">
                <a:latin typeface="Consolas" pitchFamily="49" charset="0"/>
              </a:rPr>
              <a:t>("varchar");</a:t>
            </a:r>
          </a:p>
        </p:txBody>
      </p:sp>
    </p:spTree>
    <p:extLst>
      <p:ext uri="{BB962C8B-B14F-4D97-AF65-F5344CB8AC3E}">
        <p14:creationId xmlns:p14="http://schemas.microsoft.com/office/powerpoint/2010/main" val="26386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Explicitly set Primary Key</a:t>
            </a:r>
          </a:p>
          <a:p>
            <a:endParaRPr lang="en-US" dirty="0"/>
          </a:p>
          <a:p>
            <a:r>
              <a:rPr lang="en-US" dirty="0"/>
              <a:t>Other column attributes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Fluent API: Column 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3" y="1836403"/>
            <a:ext cx="7919625" cy="6830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.Entity&lt;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Student</a:t>
            </a:r>
            <a:r>
              <a:rPr lang="en-US" sz="2399" b="1" noProof="1">
                <a:latin typeface="Consolas" pitchFamily="49" charset="0"/>
              </a:rPr>
              <a:t>&gt;().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HasKey</a:t>
            </a:r>
            <a:r>
              <a:rPr lang="en-US" sz="2399" b="1" noProof="1">
                <a:latin typeface="Consolas" pitchFamily="49" charset="0"/>
              </a:rPr>
              <a:t>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StudentKey</a:t>
            </a:r>
            <a:r>
              <a:rPr lang="en-US" sz="2399" b="1" noProof="1">
                <a:latin typeface="Consolas" pitchFamily="49" charset="0"/>
              </a:rPr>
              <a:t>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3276550"/>
            <a:ext cx="6949404" cy="1273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modelBuilder.Entity&lt;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Person</a:t>
            </a:r>
            <a:r>
              <a:rPr lang="en-US" sz="2399" b="1" noProof="1">
                <a:latin typeface="Consolas" pitchFamily="49" charset="0"/>
              </a:rPr>
              <a:t>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Property</a:t>
            </a:r>
            <a:r>
              <a:rPr lang="en-US" sz="2399" b="1" noProof="1">
                <a:latin typeface="Consolas" pitchFamily="49" charset="0"/>
              </a:rPr>
              <a:t>(p =&gt; p.FirstName)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IsRequired</a:t>
            </a:r>
            <a:r>
              <a:rPr lang="en-US" sz="2399" b="1" noProof="1">
                <a:latin typeface="Consolas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HasMaxLength</a:t>
            </a:r>
            <a:r>
              <a:rPr lang="en-US" sz="2399" b="1" noProof="1">
                <a:latin typeface="Consolas" pitchFamily="49" charset="0"/>
              </a:rPr>
              <a:t>(50)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5B4A58-01D0-4543-8030-D9913D825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65" y="4763079"/>
            <a:ext cx="6949403" cy="978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modelBuilder.Entity&lt;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Post</a:t>
            </a:r>
            <a:r>
              <a:rPr lang="en-US" sz="2399" b="1" noProof="1">
                <a:latin typeface="Consolas" pitchFamily="49" charset="0"/>
              </a:rPr>
              <a:t>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Property</a:t>
            </a:r>
            <a:r>
              <a:rPr lang="en-US" sz="2399" b="1" noProof="1">
                <a:latin typeface="Consolas" pitchFamily="49" charset="0"/>
              </a:rPr>
              <a:t>(p =&gt; p.LastUpdated)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ValueGeneratedOnAddOrUpdate</a:t>
            </a:r>
            <a:r>
              <a:rPr lang="en-US" sz="2399" b="1" noProof="1">
                <a:latin typeface="Consolas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936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Do not include property in DB (e.g. business logic properties)</a:t>
            </a:r>
          </a:p>
          <a:p>
            <a:endParaRPr lang="en-US" dirty="0"/>
          </a:p>
          <a:p>
            <a:r>
              <a:rPr lang="en-US" dirty="0"/>
              <a:t>Disabling cascade delete</a:t>
            </a:r>
          </a:p>
          <a:p>
            <a:pPr lvl="1"/>
            <a:r>
              <a:rPr lang="en-US" dirty="0"/>
              <a:t>If a FK property is non-</a:t>
            </a:r>
            <a:r>
              <a:rPr lang="en-US" dirty="0" err="1"/>
              <a:t>nullable</a:t>
            </a:r>
            <a:r>
              <a:rPr lang="en-US" dirty="0"/>
              <a:t>, cascade delete is </a:t>
            </a:r>
            <a:r>
              <a:rPr lang="en-US" b="1" dirty="0">
                <a:solidFill>
                  <a:schemeClr val="bg1"/>
                </a:solidFill>
              </a:rPr>
              <a:t>on by default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Fluent API: Miscellaneous Config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4162" y="3984181"/>
            <a:ext cx="7168189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modelBuilder.Entity&lt;Course&gt;()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.HasRequired(t =&gt; t.Department)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.WithMany(t =&gt; t.Courses)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.HasForeignKey(d =&gt; d.DepartmentID)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OnDelete</a:t>
            </a:r>
            <a:r>
              <a:rPr lang="en-US" sz="2399" b="1" noProof="1">
                <a:latin typeface="Consolas" pitchFamily="49" charset="0"/>
              </a:rPr>
              <a:t>(DeleteBehavior.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Restrict</a:t>
            </a:r>
            <a:r>
              <a:rPr lang="en-US" sz="2399" b="1" noProof="1">
                <a:latin typeface="Consolas" pitchFamily="49" charset="0"/>
              </a:rPr>
              <a:t>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4163" y="1907945"/>
            <a:ext cx="8779764" cy="688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modelBuilder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.Entity&lt;Department&gt;().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Ignore</a:t>
            </a:r>
            <a:r>
              <a:rPr lang="en-US" sz="2399" b="1" noProof="1">
                <a:latin typeface="Consolas" pitchFamily="49" charset="0"/>
              </a:rPr>
              <a:t>(d =&gt; d.Budget);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D60A8CAC-3A19-4EEE-8EFA-D80474DFF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67" y="5337645"/>
            <a:ext cx="4030433" cy="489934"/>
          </a:xfrm>
          <a:prstGeom prst="wedgeRoundRectCallout">
            <a:avLst>
              <a:gd name="adj1" fmla="val -54414"/>
              <a:gd name="adj2" fmla="val -2035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Throws exception on delete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296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Mappings can be placed in entity-specific 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Include in </a:t>
            </a:r>
            <a:r>
              <a:rPr lang="en-US" b="1" noProof="1">
                <a:solidFill>
                  <a:schemeClr val="bg1"/>
                </a:solidFill>
              </a:rPr>
              <a:t>OnModelCreating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Specialized Configuration Classes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623" y="1856847"/>
            <a:ext cx="10817580" cy="245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StudentConfiguration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: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IEntityTypeConfiguration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Student</a:t>
            </a:r>
            <a:r>
              <a:rPr lang="en-US" sz="2399" b="1" noProof="1">
                <a:latin typeface="Consolas" pitchFamily="49" charset="0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void Configure(EntityTypeBuilder&lt;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Student</a:t>
            </a:r>
            <a:r>
              <a:rPr lang="en-US" sz="2399" b="1" noProof="1">
                <a:latin typeface="Consolas" pitchFamily="49" charset="0"/>
              </a:rPr>
              <a:t>&gt; builder)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builder.HasKey(c =&gt; c.StudentKey);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14869" y="2139891"/>
            <a:ext cx="3148780" cy="510645"/>
          </a:xfrm>
          <a:prstGeom prst="wedgeRoundRectCallout">
            <a:avLst>
              <a:gd name="adj1" fmla="val -60905"/>
              <a:gd name="adj2" fmla="val -178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Specify target model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622" y="5467445"/>
            <a:ext cx="10817580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builder.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ApplyConfiguration</a:t>
            </a:r>
            <a:r>
              <a:rPr lang="en-US" sz="2399" b="1" noProof="1">
                <a:latin typeface="Consolas" pitchFamily="49" charset="0"/>
              </a:rPr>
              <a:t>(new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StudentConfiguration</a:t>
            </a:r>
            <a:r>
              <a:rPr lang="en-US" sz="2399" b="1" noProof="1">
                <a:latin typeface="Consolas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0577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  <a:endParaRPr lang="en-US" b="1" noProof="1">
              <a:latin typeface="Consolas" panose="020B0609020204030204" pitchFamily="49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B66E82-4C21-4977-ACF3-40AB65C50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Expressed as Properties and Attributes</a:t>
            </a:r>
          </a:p>
        </p:txBody>
      </p:sp>
      <p:pic>
        <p:nvPicPr>
          <p:cNvPr id="3074" name="Picture 2" descr="Image result for properties png">
            <a:extLst>
              <a:ext uri="{FF2B5EF4-FFF2-40B4-BE49-F238E27FC236}">
                <a16:creationId xmlns:a16="http://schemas.microsoft.com/office/drawing/2014/main" id="{5D4786BD-B8E1-4EB8-B154-FB785B321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990600"/>
            <a:ext cx="3524774" cy="35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Expressed in SQL Server as a shared primary key</a:t>
            </a:r>
          </a:p>
          <a:p>
            <a:r>
              <a:rPr lang="en-US" dirty="0"/>
              <a:t>Relationship direction must be explicitly </a:t>
            </a:r>
            <a:br>
              <a:rPr lang="en-US" dirty="0"/>
            </a:br>
            <a:r>
              <a:rPr lang="en-US" dirty="0"/>
              <a:t>specified with a </a:t>
            </a:r>
            <a:r>
              <a:rPr lang="en-US" b="1" noProof="1">
                <a:solidFill>
                  <a:schemeClr val="bg1"/>
                </a:solidFill>
              </a:rPr>
              <a:t>ForeignKey</a:t>
            </a:r>
            <a:r>
              <a:rPr lang="en-US" dirty="0"/>
              <a:t> attribute</a:t>
            </a:r>
          </a:p>
          <a:p>
            <a:r>
              <a:rPr lang="en-US" noProof="1"/>
              <a:t>ForeignKey</a:t>
            </a:r>
            <a:r>
              <a:rPr lang="en-US" dirty="0"/>
              <a:t> is placed above the key property and contains the </a:t>
            </a:r>
            <a:br>
              <a:rPr lang="en-US" dirty="0"/>
            </a:br>
            <a:r>
              <a:rPr lang="en-US" dirty="0"/>
              <a:t>name of the navigation property and vice versa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One-to-Zero-or-One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912812" y="4572001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637212" y="4572000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3415394" y="4976012"/>
            <a:ext cx="2221818" cy="1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4DCB0-826E-4C41-A21B-CFC34776E5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b="1" noProof="1">
                <a:solidFill>
                  <a:schemeClr val="bg1"/>
                </a:solidFill>
              </a:rPr>
              <a:t>ForeignKey</a:t>
            </a:r>
            <a:r>
              <a:rPr lang="en-US" dirty="0"/>
              <a:t> Attribute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One-to-Zero-or-One: Implementation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70012" y="1981200"/>
            <a:ext cx="9448800" cy="42499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int Id { get; set; }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AddressId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[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")]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Address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198812" y="2667000"/>
            <a:ext cx="1879928" cy="578882"/>
          </a:xfrm>
          <a:prstGeom prst="wedgeRoundRectCallout">
            <a:avLst>
              <a:gd name="adj1" fmla="val -61323"/>
              <a:gd name="adj2" fmla="val 365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Attributes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BD59E-28EE-4578-A2E3-CFEF18D883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b="1" noProof="1">
                <a:solidFill>
                  <a:schemeClr val="bg1"/>
                </a:solidFill>
              </a:rPr>
              <a:t>ForeignKey</a:t>
            </a:r>
            <a:r>
              <a:rPr lang="en-US" dirty="0"/>
              <a:t> Attribute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DA37A8-45D0-472E-950E-4B359FEA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One-to-Zero-or-One: Implementation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F2107-CA2B-4A89-B4BB-834D6A5484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C7C59-06A5-4E05-AF20-93AE99E49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2" y="1981200"/>
            <a:ext cx="8839200" cy="3474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Address</a:t>
            </a:r>
          </a:p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Text { get; set; }</a:t>
            </a:r>
          </a:p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StudentId { get; set; }</a:t>
            </a:r>
          </a:p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[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(nameof(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))]</a:t>
            </a:r>
          </a:p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Student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lnSpc>
                <a:spcPct val="9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93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Entity Framework Core </a:t>
            </a:r>
            <a:r>
              <a:rPr lang="en-US" dirty="0"/>
              <a:t>is a generic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/>
              <a:t> framework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Create entity data model mapping the 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 an object context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Retrieve data with LINQ / modify the tables in the object </a:t>
            </a:r>
            <a:br>
              <a:rPr lang="en-US" dirty="0"/>
            </a:br>
            <a:r>
              <a:rPr lang="en-US" dirty="0"/>
              <a:t>context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Persist the object context changes into the DB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Connection is automatically managed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ADO.NET: Entity Framework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HasOne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noProof="1">
                <a:solidFill>
                  <a:schemeClr val="bg1"/>
                </a:solidFill>
                <a:sym typeface="Wingdings" panose="05000000000000000000" pitchFamily="2" charset="2"/>
              </a:rPr>
              <a:t>WithOne</a:t>
            </a:r>
            <a:endParaRPr lang="en-US" b="1" noProof="1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noProof="1">
                <a:solidFill>
                  <a:schemeClr val="bg1"/>
                </a:solidFill>
              </a:rPr>
              <a:t>StudentId</a:t>
            </a:r>
            <a:r>
              <a:rPr lang="en-US" dirty="0"/>
              <a:t> property is </a:t>
            </a:r>
            <a:r>
              <a:rPr lang="en-US" b="1" dirty="0">
                <a:solidFill>
                  <a:schemeClr val="bg1"/>
                </a:solidFill>
              </a:rPr>
              <a:t>nullable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</a:rPr>
              <a:t>int?</a:t>
            </a:r>
            <a:r>
              <a:rPr lang="en-US" dirty="0"/>
              <a:t>), relation becomes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One-To-Zero-Or-One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One-to-Zero-or-One: Fluent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909963"/>
            <a:ext cx="103632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modelBuilder.Entity&lt;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HasOne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(a =&gt; a.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WithOne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 =&gt; s.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(a =&gt; a.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95679" y="2298712"/>
            <a:ext cx="3048000" cy="1032099"/>
          </a:xfrm>
          <a:prstGeom prst="wedgeRoundRectCallout">
            <a:avLst>
              <a:gd name="adj1" fmla="val -57225"/>
              <a:gd name="adj2" fmla="val 39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Address contains FK to Student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Most common type of relationship</a:t>
            </a:r>
          </a:p>
          <a:p>
            <a:r>
              <a:rPr lang="en-US" dirty="0"/>
              <a:t>Implemented with a </a:t>
            </a:r>
            <a:r>
              <a:rPr lang="en-US" b="1" dirty="0">
                <a:solidFill>
                  <a:schemeClr val="bg1"/>
                </a:solidFill>
              </a:rPr>
              <a:t>collection</a:t>
            </a:r>
            <a:r>
              <a:rPr lang="en-US" dirty="0"/>
              <a:t> inside the </a:t>
            </a:r>
            <a:r>
              <a:rPr lang="en-US" b="1" dirty="0">
                <a:solidFill>
                  <a:schemeClr val="bg1"/>
                </a:solidFill>
              </a:rPr>
              <a:t>parent entity</a:t>
            </a:r>
          </a:p>
          <a:p>
            <a:pPr lvl="1"/>
            <a:r>
              <a:rPr lang="en-US" dirty="0"/>
              <a:t>The collection should be </a:t>
            </a:r>
            <a:r>
              <a:rPr lang="en-US" b="1" dirty="0">
                <a:solidFill>
                  <a:schemeClr val="bg1"/>
                </a:solidFill>
              </a:rPr>
              <a:t>initialized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constructor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One-to-Many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480921" y="4401134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205321" y="4401133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205321" y="5373266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205321" y="3429000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</a:t>
            </a:r>
          </a:p>
        </p:txBody>
      </p:sp>
      <p:cxnSp>
        <p:nvCxnSpPr>
          <p:cNvPr id="19" name="Straight Arrow Connector 18"/>
          <p:cNvCxnSpPr>
            <a:stCxn id="6" idx="3"/>
            <a:endCxn id="12" idx="1"/>
          </p:cNvCxnSpPr>
          <p:nvPr/>
        </p:nvCxnSpPr>
        <p:spPr>
          <a:xfrm flipV="1">
            <a:off x="4983503" y="3833012"/>
            <a:ext cx="2221818" cy="972134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 flipV="1">
            <a:off x="4983503" y="4805145"/>
            <a:ext cx="2221818" cy="1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1" idx="1"/>
          </p:cNvCxnSpPr>
          <p:nvPr/>
        </p:nvCxnSpPr>
        <p:spPr>
          <a:xfrm>
            <a:off x="4983503" y="4805146"/>
            <a:ext cx="2221818" cy="972132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45AE7B-1809-42FA-ADC0-2C7EEF3C8D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Department</a:t>
            </a:r>
            <a:r>
              <a:rPr lang="en-US" dirty="0"/>
              <a:t> has </a:t>
            </a:r>
            <a:r>
              <a:rPr lang="en-US" b="1" dirty="0">
                <a:solidFill>
                  <a:schemeClr val="bg1"/>
                </a:solidFill>
              </a:rPr>
              <a:t>many employees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One-to-Many: Implementation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1981200"/>
            <a:ext cx="11125200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Department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ICollection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&gt; Employees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64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5126-AB05-4C68-BA11-9F0BB021FD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Employees</a:t>
            </a:r>
            <a:r>
              <a:rPr lang="en-US" dirty="0"/>
              <a:t> have one </a:t>
            </a:r>
            <a:r>
              <a:rPr lang="en-US" b="1" dirty="0">
                <a:solidFill>
                  <a:schemeClr val="bg1"/>
                </a:solidFill>
              </a:rPr>
              <a:t>department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1CBE51-031E-4142-854A-B764640E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One-to-Many: Implementation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A3A9D-1630-4083-92BB-FE9C5A3413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ABA085-497B-434A-965F-AA808E6A5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81200"/>
            <a:ext cx="89916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Employee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FirstName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LastName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DepartmentId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Department Department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48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HasMany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</a:t>
            </a:r>
            <a:r>
              <a:rPr lang="en-US" b="1" noProof="1">
                <a:solidFill>
                  <a:schemeClr val="bg1"/>
                </a:solidFill>
              </a:rPr>
              <a:t>WithOne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One-to-Many: Fluent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224" y="1981200"/>
            <a:ext cx="762158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modelBuilder.Entity&lt;Post&gt;()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HasMany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(p =&gt; p.Comments)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WithOne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(c =&gt; c.Post)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(c =&gt; c.PostId);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6F079-91BC-45E0-80B5-4A18716A5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4" y="4191000"/>
            <a:ext cx="762158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modelBuilder.Entity&lt;Employee&gt;()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HasMany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(e =&gt; e.Addresses)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WithOn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e(a =&gt; a.Employee)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(a =&gt; a.EmployeeId);</a:t>
            </a:r>
          </a:p>
        </p:txBody>
      </p:sp>
    </p:spTree>
    <p:extLst>
      <p:ext uri="{BB962C8B-B14F-4D97-AF65-F5344CB8AC3E}">
        <p14:creationId xmlns:p14="http://schemas.microsoft.com/office/powerpoint/2010/main" val="24971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Requires a </a:t>
            </a:r>
            <a:r>
              <a:rPr lang="en-US" b="1" dirty="0">
                <a:solidFill>
                  <a:schemeClr val="bg1"/>
                </a:solidFill>
              </a:rPr>
              <a:t>join entity (separate class) </a:t>
            </a:r>
            <a:r>
              <a:rPr lang="en-US" dirty="0"/>
              <a:t>in EF Core</a:t>
            </a:r>
          </a:p>
          <a:p>
            <a:r>
              <a:rPr lang="en-US" dirty="0"/>
              <a:t>Implemented with collections in each entity, referring the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480921" y="4013599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205321" y="4589962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205321" y="3479182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2480921" y="2895600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2480921" y="5131598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</a:t>
            </a:r>
          </a:p>
        </p:txBody>
      </p:sp>
      <p:cxnSp>
        <p:nvCxnSpPr>
          <p:cNvPr id="25" name="Straight Arrow Connector 24"/>
          <p:cNvCxnSpPr>
            <a:stCxn id="15" idx="3"/>
            <a:endCxn id="12" idx="1"/>
          </p:cNvCxnSpPr>
          <p:nvPr/>
        </p:nvCxnSpPr>
        <p:spPr>
          <a:xfrm>
            <a:off x="4983503" y="3299612"/>
            <a:ext cx="2221818" cy="583582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12" idx="1"/>
          </p:cNvCxnSpPr>
          <p:nvPr/>
        </p:nvCxnSpPr>
        <p:spPr>
          <a:xfrm flipV="1">
            <a:off x="4983503" y="3883194"/>
            <a:ext cx="2221818" cy="534417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3"/>
            <a:endCxn id="12" idx="1"/>
          </p:cNvCxnSpPr>
          <p:nvPr/>
        </p:nvCxnSpPr>
        <p:spPr>
          <a:xfrm flipV="1">
            <a:off x="4983503" y="3883194"/>
            <a:ext cx="2221818" cy="1652416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7" idx="1"/>
          </p:cNvCxnSpPr>
          <p:nvPr/>
        </p:nvCxnSpPr>
        <p:spPr>
          <a:xfrm flipV="1">
            <a:off x="4983503" y="4993974"/>
            <a:ext cx="2221818" cy="541636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11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12" grpId="0" animBg="1"/>
      <p:bldP spid="15" grpId="0" animBg="1"/>
      <p:bldP spid="1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 Implementation (1)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5612" y="1380840"/>
            <a:ext cx="112776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ICollection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StudentsCourses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D2EE6-F616-427F-B07D-508264C3A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3811119"/>
            <a:ext cx="112776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public string FirstName { get; set; }</a:t>
            </a:r>
          </a:p>
          <a:p>
            <a:pPr>
              <a:spcAft>
                <a:spcPts val="12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public string LastName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ICollection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StudentsCourses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9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F1127-D5F9-4423-B031-82086BC323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EF Core requires a </a:t>
            </a:r>
            <a:r>
              <a:rPr lang="en-US" b="1" dirty="0">
                <a:solidFill>
                  <a:schemeClr val="bg1"/>
                </a:solidFill>
              </a:rPr>
              <a:t>Join Entity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5C9A33-ECDC-4211-B96B-E8F3363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 Implementation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F8A3F-71D3-496C-9320-AC3115E193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AD7DF-BCA8-49F9-8C69-70475C52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6" y="1962332"/>
            <a:ext cx="8004176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 Student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 Course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7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Mapping </a:t>
            </a:r>
            <a:r>
              <a:rPr lang="en-US" b="1" dirty="0">
                <a:solidFill>
                  <a:schemeClr val="bg1"/>
                </a:solidFill>
              </a:rPr>
              <a:t>both sides </a:t>
            </a:r>
            <a:r>
              <a:rPr lang="en-US" dirty="0"/>
              <a:t>of relationship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Many-to-Many: Fluent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1224" y="1828800"/>
            <a:ext cx="10363200" cy="46131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modelBuilder.Entity&lt;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&gt;()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(sc =&gt; new { sc.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, sc.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});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builder.Entity&lt;StudentCourse&gt;()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HasOne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(sc =&gt; sc.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WithMany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 =&gt; s.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(sc =&gt; sc.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builder.Entity&lt;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&gt;()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HasOne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(sc =&gt; sc.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WithMany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 =&gt; s.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StudentCourses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85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(sc =&gt; sc.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B02CB362-0208-47D5-B252-AFBC8AE0B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8754" y="2743200"/>
            <a:ext cx="2190344" cy="925251"/>
          </a:xfrm>
          <a:prstGeom prst="wedgeRoundRectCallout">
            <a:avLst>
              <a:gd name="adj1" fmla="val -58297"/>
              <a:gd name="adj2" fmla="val -50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Composite Primary Key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8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When two entities are related by more than one key</a:t>
            </a:r>
          </a:p>
          <a:p>
            <a:r>
              <a:rPr lang="en-US" dirty="0"/>
              <a:t>Entity Framework needs help from </a:t>
            </a:r>
            <a:r>
              <a:rPr lang="en-US" b="1" dirty="0">
                <a:solidFill>
                  <a:schemeClr val="bg1"/>
                </a:solidFill>
              </a:rPr>
              <a:t>Inverse Properties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Relations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8075612" y="4865069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8075612" y="3249023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70012" y="4057046"/>
            <a:ext cx="2502582" cy="808023"/>
          </a:xfrm>
          <a:prstGeom prst="roundRect">
            <a:avLst>
              <a:gd name="adj" fmla="val 5385"/>
            </a:avLst>
          </a:prstGeom>
          <a:solidFill>
            <a:schemeClr val="dk2">
              <a:alpha val="85000"/>
            </a:schemeClr>
          </a:solidFill>
          <a:ln w="57150"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</a:p>
        </p:txBody>
      </p:sp>
      <p:cxnSp>
        <p:nvCxnSpPr>
          <p:cNvPr id="8" name="Straight Arrow Connector 7"/>
          <p:cNvCxnSpPr>
            <a:stCxn id="15" idx="3"/>
            <a:endCxn id="12" idx="1"/>
          </p:cNvCxnSpPr>
          <p:nvPr/>
        </p:nvCxnSpPr>
        <p:spPr>
          <a:xfrm flipV="1">
            <a:off x="3872594" y="3653035"/>
            <a:ext cx="4203018" cy="808023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5" idx="3"/>
            <a:endCxn id="7" idx="1"/>
          </p:cNvCxnSpPr>
          <p:nvPr/>
        </p:nvCxnSpPr>
        <p:spPr>
          <a:xfrm>
            <a:off x="3872594" y="4461058"/>
            <a:ext cx="4203018" cy="808023"/>
          </a:xfrm>
          <a:prstGeom prst="straightConnector1">
            <a:avLst/>
          </a:prstGeom>
          <a:ln w="57150">
            <a:solidFill>
              <a:schemeClr val="tx1">
                <a:alpha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47921" y="3048000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Place of Birth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19321" y="4994033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Current Residence</a:t>
            </a:r>
          </a:p>
        </p:txBody>
      </p:sp>
    </p:spTree>
    <p:extLst>
      <p:ext uri="{BB962C8B-B14F-4D97-AF65-F5344CB8AC3E}">
        <p14:creationId xmlns:p14="http://schemas.microsoft.com/office/powerpoint/2010/main" val="42274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 animBg="1"/>
      <p:bldP spid="15" grpId="0" animBg="1"/>
      <p:bldP spid="18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Client Data Provider</a:t>
            </a:r>
            <a:endParaRPr lang="en-US" b="1" noProof="1">
              <a:latin typeface="Consolas" panose="020B0609020204030204" pitchFamily="49" charset="0"/>
            </a:endParaRP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46B3E3C-0C0D-4D01-BD63-E81C5B5E9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2" y="12192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6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Person</a:t>
            </a:r>
            <a:r>
              <a:rPr lang="en-US" dirty="0"/>
              <a:t> Domain Model – defined as usual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Relations Implementation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6212" y="2133600"/>
            <a:ext cx="9296400" cy="397298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Town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PlaceOfBirth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Town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CurrentResidence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202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Town</a:t>
            </a:r>
            <a:r>
              <a:rPr lang="en-US" dirty="0"/>
              <a:t> Domain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Relations Implementation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3" y="1828800"/>
            <a:ext cx="10943998" cy="43269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Town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[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InverseProperty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PlaceOfBirth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")]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ICollection&lt;Person&gt; Natives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[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InverseProperty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CurrentResidence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")]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ICollection&lt;Person&gt; Residents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71091" y="2895599"/>
            <a:ext cx="2743200" cy="929633"/>
          </a:xfrm>
          <a:prstGeom prst="wedgeRoundRectCallout">
            <a:avLst>
              <a:gd name="adj1" fmla="val -55328"/>
              <a:gd name="adj2" fmla="val 468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Point towards related property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Filtering and Aggregating Tables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Select, Join and Group Data Using LINQ</a:t>
            </a:r>
          </a:p>
        </p:txBody>
      </p:sp>
      <p:pic>
        <p:nvPicPr>
          <p:cNvPr id="1026" name="Picture 2" descr="http://pythonhosted.org/cubes/_images/schema_snowfl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93" y="740929"/>
            <a:ext cx="6927839" cy="37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 network traffic by reducing the queried columns</a:t>
            </a:r>
          </a:p>
          <a:p>
            <a:r>
              <a:rPr lang="en-US" dirty="0"/>
              <a:t>Syntax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SQL Server Profiler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Reasons to Use Select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4028" y="2502886"/>
            <a:ext cx="7770376" cy="2160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var employeesWithTown = context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.Employees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Select</a:t>
            </a:r>
            <a:r>
              <a:rPr lang="en-US" sz="2399" b="1" noProof="1">
                <a:latin typeface="Consolas" pitchFamily="49" charset="0"/>
              </a:rPr>
              <a:t>(employee =&gt; new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EmployeeName = employee.FirstName,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TownName = employee.Address.Town.Name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});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4316" y="5319481"/>
            <a:ext cx="11567090" cy="10769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noProof="1">
                <a:latin typeface="Consolas" pitchFamily="49" charset="0"/>
              </a:rPr>
              <a:t>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</a:rPr>
              <a:t>SELECT</a:t>
            </a:r>
            <a:r>
              <a:rPr lang="en-US" sz="1600" b="1" noProof="1">
                <a:latin typeface="Consolas" pitchFamily="49" charset="0"/>
              </a:rPr>
              <a:t> [employee].[FirstName] AS [EmployeeName], [employee.Address.Town].[Name] AS [TownName]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latin typeface="Consolas" pitchFamily="49" charset="0"/>
              </a:rPr>
              <a:t>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</a:rPr>
              <a:t>FROM</a:t>
            </a:r>
            <a:r>
              <a:rPr lang="en-US" sz="1600" b="1" noProof="1">
                <a:latin typeface="Consolas" pitchFamily="49" charset="0"/>
              </a:rPr>
              <a:t> [Employees] AS [employee]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chemeClr val="bg1"/>
                </a:solidFill>
                <a:latin typeface="Consolas" pitchFamily="49" charset="0"/>
              </a:rPr>
              <a:t>LEFT JOIN </a:t>
            </a:r>
            <a:r>
              <a:rPr lang="en-US" sz="1600" b="1" noProof="1">
                <a:latin typeface="Consolas" pitchFamily="49" charset="0"/>
              </a:rPr>
              <a:t>[Addresses] AS [employee.Address] ON [employee].[AddressID] = [employee.Address].[AddressID]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chemeClr val="bg1"/>
                </a:solidFill>
                <a:latin typeface="Consolas" pitchFamily="49" charset="0"/>
              </a:rPr>
              <a:t>LEFT JOIN </a:t>
            </a:r>
            <a:r>
              <a:rPr lang="en-US" sz="1600" b="1" noProof="1">
                <a:latin typeface="Consolas" pitchFamily="49" charset="0"/>
              </a:rPr>
              <a:t>[Towns] AS [employee.Address.Town] ON [employee.Address].[TownID] =       		 	  [employee.Address.Town].[TownID]</a:t>
            </a:r>
          </a:p>
        </p:txBody>
      </p:sp>
    </p:spTree>
    <p:extLst>
      <p:ext uri="{BB962C8B-B14F-4D97-AF65-F5344CB8AC3E}">
        <p14:creationId xmlns:p14="http://schemas.microsoft.com/office/powerpoint/2010/main" val="8496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that is selected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initial entity type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Anonymous type</a:t>
            </a:r>
            <a:r>
              <a:rPr lang="en-US" dirty="0"/>
              <a:t>, generated at runtime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cannot be modified </a:t>
            </a:r>
            <a:r>
              <a:rPr lang="en-US" dirty="0"/>
              <a:t>(updated, deleted)</a:t>
            </a:r>
          </a:p>
          <a:p>
            <a:pPr lvl="1"/>
            <a:r>
              <a:rPr lang="en-US" dirty="0"/>
              <a:t>Entity is of a </a:t>
            </a:r>
            <a:r>
              <a:rPr lang="en-US" b="1" dirty="0">
                <a:solidFill>
                  <a:schemeClr val="bg1"/>
                </a:solidFill>
              </a:rPr>
              <a:t>different type</a:t>
            </a:r>
          </a:p>
          <a:p>
            <a:pPr lvl="1"/>
            <a:r>
              <a:rPr lang="en-US" dirty="0"/>
              <a:t>Not associated with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anymore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Reasons not to Use Select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5" y="2603915"/>
            <a:ext cx="6204993" cy="15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7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Join tables in EF with </a:t>
            </a:r>
            <a:r>
              <a:rPr lang="en-US" b="1" dirty="0">
                <a:solidFill>
                  <a:schemeClr val="bg1"/>
                </a:solidFill>
              </a:rPr>
              <a:t>LINQ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extension methods </a:t>
            </a:r>
            <a:r>
              <a:rPr lang="en-US" dirty="0"/>
              <a:t>on </a:t>
            </a:r>
            <a:br>
              <a:rPr lang="en-US" dirty="0"/>
            </a:br>
            <a:r>
              <a:rPr lang="en-US" b="1" noProof="1">
                <a:solidFill>
                  <a:schemeClr val="bg1"/>
                </a:solidFill>
              </a:rPr>
              <a:t>IEnumerable&lt;T&gt;</a:t>
            </a:r>
            <a:r>
              <a:rPr lang="en-US" dirty="0"/>
              <a:t> (like when joining collections)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Joining Tables in EF: Using Join()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00875" y="2493073"/>
            <a:ext cx="8532178" cy="34615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var employees =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softUniEntities.Employees.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Join</a:t>
            </a:r>
            <a:r>
              <a:rPr lang="en-US" sz="2399" b="1" noProof="1">
                <a:latin typeface="Consolas" pitchFamily="49" charset="0"/>
              </a:rPr>
              <a:t>(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softUniEntities.Departments,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(e =&gt; e.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DepartmentID</a:t>
            </a:r>
            <a:r>
              <a:rPr lang="en-US" sz="2399" b="1" noProof="1">
                <a:latin typeface="Consolas" pitchFamily="49" charset="0"/>
              </a:rPr>
              <a:t>),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(d =&gt; d.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DepartmentID</a:t>
            </a:r>
            <a:r>
              <a:rPr lang="en-US" sz="2399" b="1" noProof="1">
                <a:latin typeface="Consolas" pitchFamily="49" charset="0"/>
              </a:rPr>
              <a:t>),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(e, d) =&gt; new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Employee = e.FirstName,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JobTitle = e.JobTitle,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Department = d.Name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);</a:t>
            </a:r>
          </a:p>
        </p:txBody>
      </p:sp>
    </p:spTree>
    <p:extLst>
      <p:ext uri="{BB962C8B-B14F-4D97-AF65-F5344CB8AC3E}">
        <p14:creationId xmlns:p14="http://schemas.microsoft.com/office/powerpoint/2010/main" val="32423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Grouping also can be done by LINQ</a:t>
            </a:r>
          </a:p>
          <a:p>
            <a:pPr lvl="1"/>
            <a:r>
              <a:rPr lang="en-US" dirty="0"/>
              <a:t>The same way as with collections in LINQ</a:t>
            </a:r>
          </a:p>
          <a:p>
            <a:r>
              <a:rPr lang="en-US" dirty="0"/>
              <a:t>Grouping with LINQ: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Grouping with extension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Tables in EF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828323" y="4647883"/>
            <a:ext cx="8532178" cy="533261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sz="2999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8067" y="3236833"/>
            <a:ext cx="9449515" cy="978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var groupedEmployees =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from employee in softUniEntities.Employees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group employee by employee.JobTitle;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68067" y="5333505"/>
            <a:ext cx="9449515" cy="6830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var groupedCustomers = softUniEntities.Employees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.GroupBy(employee =&gt; employee.JobTitle);</a:t>
            </a:r>
          </a:p>
        </p:txBody>
      </p:sp>
    </p:spTree>
    <p:extLst>
      <p:ext uri="{BB962C8B-B14F-4D97-AF65-F5344CB8AC3E}">
        <p14:creationId xmlns:p14="http://schemas.microsoft.com/office/powerpoint/2010/main" val="128431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en-US" dirty="0"/>
              <a:t>Models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431BD2-11A8-4CE4-862B-5F1B0BED98B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Simplifying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1600354"/>
            <a:ext cx="2057246" cy="20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Select()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GroupBy() </a:t>
            </a:r>
            <a:r>
              <a:rPr lang="en-US" dirty="0"/>
              <a:t>can work with </a:t>
            </a:r>
            <a:r>
              <a:rPr lang="en-US" b="1" dirty="0">
                <a:solidFill>
                  <a:schemeClr val="bg1"/>
                </a:solidFill>
              </a:rPr>
              <a:t>custom classes</a:t>
            </a:r>
          </a:p>
          <a:p>
            <a:pPr lvl="1"/>
            <a:r>
              <a:rPr lang="en-US" dirty="0"/>
              <a:t>Allows you to </a:t>
            </a:r>
            <a:r>
              <a:rPr lang="en-US" b="1" dirty="0">
                <a:solidFill>
                  <a:schemeClr val="bg1"/>
                </a:solidFill>
              </a:rPr>
              <a:t>pass them </a:t>
            </a:r>
            <a:r>
              <a:rPr lang="en-US" dirty="0"/>
              <a:t>to methods and use them </a:t>
            </a:r>
            <a:br>
              <a:rPr lang="en-US" dirty="0"/>
            </a:br>
            <a:r>
              <a:rPr lang="en-US" dirty="0"/>
              <a:t>as a return type</a:t>
            </a:r>
          </a:p>
          <a:p>
            <a:pPr lvl="1"/>
            <a:r>
              <a:rPr lang="en-US" dirty="0"/>
              <a:t>Requires some </a:t>
            </a:r>
            <a:r>
              <a:rPr lang="en-US" b="1" dirty="0">
                <a:solidFill>
                  <a:schemeClr val="bg1"/>
                </a:solidFill>
              </a:rPr>
              <a:t>extra code </a:t>
            </a:r>
            <a:r>
              <a:rPr lang="en-US" dirty="0"/>
              <a:t>(class definition)</a:t>
            </a:r>
          </a:p>
          <a:p>
            <a:r>
              <a:rPr lang="en-US" dirty="0"/>
              <a:t>Sample </a:t>
            </a:r>
            <a:r>
              <a:rPr lang="en-US" noProof="1" smtClean="0"/>
              <a:t>Result </a:t>
            </a:r>
            <a:r>
              <a:rPr lang="en-US" noProof="1"/>
              <a:t>Model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Result </a:t>
            </a:r>
            <a:r>
              <a:rPr lang="en-US" noProof="1"/>
              <a:t>Models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85165" y="4361663"/>
            <a:ext cx="6801596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</a:t>
            </a: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</a:rPr>
              <a:t>UserResultModel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string FullName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string Age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417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Assign the fields as you would with an anonymous object: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new type can be used in a method signature: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en-US" dirty="0"/>
              <a:t>Models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69655" y="1880005"/>
            <a:ext cx="9449515" cy="245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var currentUser = context.Users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</a:t>
            </a:r>
            <a:r>
              <a:rPr lang="en-US" sz="2399" b="1" noProof="1" smtClean="0">
                <a:latin typeface="Consolas" pitchFamily="49" charset="0"/>
              </a:rPr>
              <a:t>.Where(u =&gt; u.Id == 8)</a:t>
            </a:r>
          </a:p>
          <a:p>
            <a:pPr>
              <a:lnSpc>
                <a:spcPct val="80000"/>
              </a:lnSpc>
            </a:pPr>
            <a:r>
              <a:rPr lang="en-US" sz="2399" b="1" noProof="1" smtClean="0">
                <a:latin typeface="Consolas" pitchFamily="49" charset="0"/>
              </a:rPr>
              <a:t>  .</a:t>
            </a: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</a:rPr>
              <a:t>Select</a:t>
            </a:r>
            <a:r>
              <a:rPr lang="en-US" sz="2399" b="1" noProof="1" smtClean="0">
                <a:latin typeface="Consolas" pitchFamily="49" charset="0"/>
              </a:rPr>
              <a:t>(u =&gt; </a:t>
            </a: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</a:rPr>
              <a:t>new UserResultModel</a:t>
            </a:r>
          </a:p>
          <a:p>
            <a:pPr>
              <a:lnSpc>
                <a:spcPct val="80000"/>
              </a:lnSpc>
            </a:pPr>
            <a:r>
              <a:rPr lang="en-US" sz="2399" b="1" noProof="1" smtClean="0">
                <a:latin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FullName = u.FirstName + " " + u.LastName,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Age = u.Age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})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</a:rPr>
              <a:t>SingleOrDefault</a:t>
            </a:r>
            <a:r>
              <a:rPr lang="en-US" sz="2399" b="1" noProof="1" smtClean="0">
                <a:latin typeface="Consolas" pitchFamily="49" charset="0"/>
              </a:rPr>
              <a:t>();</a:t>
            </a:r>
            <a:endParaRPr lang="en-US" sz="2399" b="1" noProof="1">
              <a:latin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69655" y="5407809"/>
            <a:ext cx="9449515" cy="393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 smtClean="0">
                <a:latin typeface="Consolas" pitchFamily="49" charset="0"/>
              </a:rPr>
              <a:t>public</a:t>
            </a:r>
            <a:r>
              <a:rPr lang="bg-BG" sz="2399" b="1" noProof="1" smtClean="0">
                <a:latin typeface="Consolas" pitchFamily="49" charset="0"/>
              </a:rPr>
              <a:t> </a:t>
            </a: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</a:rPr>
              <a:t>UserResultModel</a:t>
            </a:r>
            <a:r>
              <a:rPr lang="en-US" sz="2399" b="1" noProof="1" smtClean="0">
                <a:latin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</a:rPr>
              <a:t>GetUserInfo(int Id) { … }</a:t>
            </a:r>
          </a:p>
        </p:txBody>
      </p:sp>
    </p:spTree>
    <p:extLst>
      <p:ext uri="{BB962C8B-B14F-4D97-AF65-F5344CB8AC3E}">
        <p14:creationId xmlns:p14="http://schemas.microsoft.com/office/powerpoint/2010/main" val="18817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SqlConnection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SqlCommand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</a:t>
            </a:r>
            <a:br>
              <a:rPr lang="en-US" dirty="0"/>
            </a:br>
            <a:r>
              <a:rPr lang="en-US" dirty="0"/>
              <a:t>connection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Could accept parameters (</a:t>
            </a:r>
            <a:r>
              <a:rPr lang="en-US" b="1" noProof="1">
                <a:solidFill>
                  <a:schemeClr val="bg1"/>
                </a:solidFill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SqlDataReader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Retrieves data (record set) from</a:t>
            </a:r>
            <a:r>
              <a:rPr lang="bg-BG" dirty="0"/>
              <a:t> SQL 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SqlClient Data Provider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Custom Entity Framework Behavior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22" y="1237472"/>
            <a:ext cx="2888254" cy="271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 Code First provides a set of </a:t>
            </a:r>
            <a:r>
              <a:rPr lang="en-US" b="1" noProof="1">
                <a:solidFill>
                  <a:schemeClr val="bg1"/>
                </a:solidFill>
              </a:rPr>
              <a:t>DataAnnotation</a:t>
            </a:r>
            <a:r>
              <a:rPr lang="en-US" b="1" dirty="0">
                <a:solidFill>
                  <a:schemeClr val="bg1"/>
                </a:solidFill>
              </a:rPr>
              <a:t> attributes</a:t>
            </a:r>
          </a:p>
          <a:p>
            <a:pPr lvl="1"/>
            <a:r>
              <a:rPr lang="en-US" dirty="0"/>
              <a:t>You can override default Entity Framework behavior</a:t>
            </a:r>
          </a:p>
          <a:p>
            <a:r>
              <a:rPr lang="en-US" dirty="0"/>
              <a:t>To access nullability and size of fields:</a:t>
            </a:r>
          </a:p>
          <a:p>
            <a:endParaRPr lang="en-US" dirty="0"/>
          </a:p>
          <a:p>
            <a:r>
              <a:rPr lang="en-US" dirty="0"/>
              <a:t>To access schema customizations:</a:t>
            </a:r>
          </a:p>
          <a:p>
            <a:endParaRPr lang="en-US" dirty="0"/>
          </a:p>
          <a:p>
            <a:r>
              <a:rPr lang="en-US" dirty="0"/>
              <a:t>For a full set of configuration options you need the </a:t>
            </a:r>
            <a:r>
              <a:rPr lang="en-US" b="1" dirty="0">
                <a:solidFill>
                  <a:schemeClr val="bg1"/>
                </a:solidFill>
              </a:rPr>
              <a:t>Fluent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7100" y="3312917"/>
            <a:ext cx="9141619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using</a:t>
            </a:r>
            <a:r>
              <a:rPr lang="en-US" sz="2399" b="1" noProof="1">
                <a:latin typeface="Consolas" pitchFamily="49" charset="0"/>
              </a:rPr>
              <a:t> System.ComponentModel.DataAnnotations;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7100" y="4607178"/>
            <a:ext cx="9141619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using</a:t>
            </a:r>
            <a:r>
              <a:rPr lang="en-US" sz="2399" b="1" noProof="1">
                <a:latin typeface="Consolas" pitchFamily="49" charset="0"/>
              </a:rPr>
              <a:t> System.ComponentModel.DataAnnotations.Schema;</a:t>
            </a:r>
          </a:p>
        </p:txBody>
      </p:sp>
    </p:spTree>
    <p:extLst>
      <p:ext uri="{BB962C8B-B14F-4D97-AF65-F5344CB8AC3E}">
        <p14:creationId xmlns:p14="http://schemas.microsoft.com/office/powerpoint/2010/main" val="7895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] – explicitly specify </a:t>
            </a:r>
            <a:r>
              <a:rPr lang="en-US" b="1" dirty="0">
                <a:solidFill>
                  <a:schemeClr val="bg1"/>
                </a:solidFill>
              </a:rPr>
              <a:t>primary key</a:t>
            </a:r>
          </a:p>
          <a:p>
            <a:pPr lvl="1"/>
            <a:r>
              <a:rPr lang="en-US" dirty="0"/>
              <a:t>When your PK column doesn’t have an "Id" suffix</a:t>
            </a:r>
          </a:p>
          <a:p>
            <a:pPr marL="609036" lvl="1" indent="0"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Composite </a:t>
            </a:r>
            <a:r>
              <a:rPr lang="en-US" b="1" dirty="0">
                <a:solidFill>
                  <a:schemeClr val="bg1"/>
                </a:solidFill>
              </a:rPr>
              <a:t>key </a:t>
            </a:r>
            <a:r>
              <a:rPr lang="en-US" dirty="0"/>
              <a:t>is only defined using </a:t>
            </a:r>
            <a:r>
              <a:rPr lang="en-US" b="1" dirty="0">
                <a:solidFill>
                  <a:schemeClr val="bg1"/>
                </a:solidFill>
              </a:rPr>
              <a:t>Fluent API </a:t>
            </a:r>
            <a:r>
              <a:rPr lang="en-US" dirty="0"/>
              <a:t>for </a:t>
            </a:r>
            <a:r>
              <a:rPr lang="en-US" dirty="0" smtClean="0"/>
              <a:t>now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0848" y="2517852"/>
            <a:ext cx="7618016" cy="6830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[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Key</a:t>
            </a:r>
            <a:r>
              <a:rPr lang="en-US" sz="2399" b="1" noProof="1">
                <a:latin typeface="Consolas" pitchFamily="49" charset="0"/>
              </a:rPr>
              <a:t>]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int StudentKey { get; set;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0848" y="3893271"/>
            <a:ext cx="9285527" cy="830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latin typeface="Consolas" pitchFamily="49" charset="0"/>
              </a:rPr>
              <a:t>builder.Entity&lt;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EmployeesProjects</a:t>
            </a:r>
            <a:r>
              <a:rPr lang="en-US" sz="2399" b="1" noProof="1">
                <a:latin typeface="Consolas" pitchFamily="49" charset="0"/>
              </a:rPr>
              <a:t>&gt;()</a:t>
            </a:r>
          </a:p>
          <a:p>
            <a:r>
              <a:rPr lang="en-US" sz="2399" b="1" noProof="1">
                <a:latin typeface="Consolas" pitchFamily="49" charset="0"/>
              </a:rPr>
              <a:t>	.HasKey(k =&gt; new { k.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EmployeeId</a:t>
            </a:r>
            <a:r>
              <a:rPr lang="en-US" sz="2399" b="1" noProof="1">
                <a:latin typeface="Consolas" pitchFamily="49" charset="0"/>
              </a:rPr>
              <a:t>, k.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ProjectId</a:t>
            </a:r>
            <a:r>
              <a:rPr lang="en-US" sz="2399" b="1" noProof="1">
                <a:latin typeface="Consolas" pitchFamily="49" charset="0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42058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ForeignKey</a:t>
            </a:r>
            <a:r>
              <a:rPr lang="en-US" dirty="0"/>
              <a:t> – explicitly </a:t>
            </a:r>
            <a:r>
              <a:rPr lang="en-US" b="1" dirty="0">
                <a:solidFill>
                  <a:schemeClr val="bg1"/>
                </a:solidFill>
              </a:rPr>
              <a:t>link</a:t>
            </a:r>
            <a:r>
              <a:rPr lang="en-US" dirty="0"/>
              <a:t> navigation property and foreign key property within the same class</a:t>
            </a:r>
          </a:p>
          <a:p>
            <a:r>
              <a:rPr lang="en-US" dirty="0"/>
              <a:t>Works in </a:t>
            </a:r>
            <a:r>
              <a:rPr lang="en-US" b="1" dirty="0">
                <a:solidFill>
                  <a:schemeClr val="bg1"/>
                </a:solidFill>
              </a:rPr>
              <a:t>either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 (FK to navigation property or </a:t>
            </a:r>
            <a:br>
              <a:rPr lang="en-US" dirty="0"/>
            </a:br>
            <a:r>
              <a:rPr lang="en-US" dirty="0"/>
              <a:t>navigation property to FK)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Attributes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80684" y="3683641"/>
            <a:ext cx="8227457" cy="2160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Client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…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[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ForeignKey</a:t>
            </a:r>
            <a:r>
              <a:rPr lang="en-US" sz="2399" b="1" noProof="1">
                <a:latin typeface="Consolas" pitchFamily="49" charset="0"/>
              </a:rPr>
              <a:t>("Order")]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int OrderRefId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Order Order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01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– manually specify the name of the table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Renaming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5404" y="1905397"/>
            <a:ext cx="7618016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[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Table</a:t>
            </a:r>
            <a:r>
              <a:rPr lang="en-US" sz="2399" b="1" noProof="1">
                <a:latin typeface="Consolas" pitchFamily="49" charset="0"/>
              </a:rPr>
              <a:t>("StudentMaster")]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Student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…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5404" y="4343162"/>
            <a:ext cx="7618016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[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Table</a:t>
            </a:r>
            <a:r>
              <a:rPr lang="en-US" sz="2399" b="1" noProof="1">
                <a:latin typeface="Consolas" pitchFamily="49" charset="0"/>
              </a:rPr>
              <a:t>("StudentMaster",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Schema</a:t>
            </a:r>
            <a:r>
              <a:rPr lang="en-US" sz="2399" b="1" noProof="1">
                <a:latin typeface="Consolas" pitchFamily="49" charset="0"/>
              </a:rPr>
              <a:t> = "Admin")]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Student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…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6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Column</a:t>
            </a:r>
            <a:r>
              <a:rPr lang="en-US" dirty="0"/>
              <a:t> – manually specify the name of the column in the DB</a:t>
            </a:r>
          </a:p>
          <a:p>
            <a:pPr lvl="1"/>
            <a:r>
              <a:rPr lang="en-US" dirty="0"/>
              <a:t>You can also specify order and explicit data type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Renaming Objects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7981" y="2864242"/>
            <a:ext cx="10512862" cy="1864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Student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…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[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Column</a:t>
            </a:r>
            <a:r>
              <a:rPr lang="en-US" sz="2399" b="1" noProof="1">
                <a:latin typeface="Consolas" pitchFamily="49" charset="0"/>
              </a:rPr>
              <a:t>("StudentName",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</a:t>
            </a:r>
            <a:r>
              <a:rPr lang="en-US" sz="2399" b="1" noProof="1">
                <a:latin typeface="Consolas" pitchFamily="49" charset="0"/>
              </a:rPr>
              <a:t> = 2,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TypeName</a:t>
            </a:r>
            <a:r>
              <a:rPr lang="en-US" sz="2399" b="1" noProof="1">
                <a:latin typeface="Consolas" pitchFamily="49" charset="0"/>
              </a:rPr>
              <a:t>="varchar(50)")]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string Name { get; set; }    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94412" y="2975830"/>
            <a:ext cx="3082285" cy="510645"/>
          </a:xfrm>
          <a:prstGeom prst="wedgeRoundRectCallout">
            <a:avLst>
              <a:gd name="adj1" fmla="val -36483"/>
              <a:gd name="adj2" fmla="val 8923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 parameters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79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– mark a nullable property as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NULL</a:t>
            </a:r>
            <a:r>
              <a:rPr lang="en-US" b="1" dirty="0"/>
              <a:t> </a:t>
            </a:r>
            <a:r>
              <a:rPr lang="en-US" dirty="0"/>
              <a:t>in the DB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Will throw an exception if not set to a value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Non-</a:t>
            </a:r>
            <a:r>
              <a:rPr lang="en-US" dirty="0" err="1"/>
              <a:t>nullable</a:t>
            </a:r>
            <a:r>
              <a:rPr lang="en-US" dirty="0"/>
              <a:t> types (e.g. </a:t>
            </a:r>
            <a:r>
              <a:rPr lang="en-US" b="1" noProof="1">
                <a:solidFill>
                  <a:schemeClr val="bg1"/>
                </a:solidFill>
              </a:rPr>
              <a:t>int</a:t>
            </a:r>
            <a:r>
              <a:rPr lang="en-US" dirty="0"/>
              <a:t>) will </a:t>
            </a:r>
            <a:r>
              <a:rPr lang="en-US" b="1" dirty="0">
                <a:solidFill>
                  <a:schemeClr val="bg1"/>
                </a:solidFill>
              </a:rPr>
              <a:t>not throw </a:t>
            </a:r>
            <a:r>
              <a:rPr lang="en-US" dirty="0"/>
              <a:t>an exception (will be set to language-specific default value)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MinLength</a:t>
            </a:r>
            <a:r>
              <a:rPr lang="en-US" noProof="1"/>
              <a:t> </a:t>
            </a:r>
            <a:r>
              <a:rPr lang="en-US" dirty="0"/>
              <a:t>– specifies min length of a string (client validation)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MaxLength</a:t>
            </a:r>
            <a:r>
              <a:rPr lang="en-US" noProof="1"/>
              <a:t> / </a:t>
            </a:r>
            <a:r>
              <a:rPr lang="en-US" b="1" noProof="1">
                <a:solidFill>
                  <a:schemeClr val="bg1"/>
                </a:solidFill>
              </a:rPr>
              <a:t>StringLength</a:t>
            </a:r>
            <a:r>
              <a:rPr lang="en-US" noProof="1"/>
              <a:t> </a:t>
            </a:r>
            <a:r>
              <a:rPr lang="en-US" dirty="0"/>
              <a:t>– specifies max length of a string </a:t>
            </a:r>
            <a:br>
              <a:rPr lang="en-US" dirty="0"/>
            </a:br>
            <a:r>
              <a:rPr lang="en-US" dirty="0"/>
              <a:t>(both client and DB validation)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Range</a:t>
            </a:r>
            <a:r>
              <a:rPr lang="en-US" dirty="0"/>
              <a:t> – set lower and/or upper limits of numeric property </a:t>
            </a:r>
            <a:br>
              <a:rPr lang="en-US" dirty="0"/>
            </a:br>
            <a:r>
              <a:rPr lang="en-US" dirty="0"/>
              <a:t>(client validation)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Validation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Index</a:t>
            </a:r>
            <a:r>
              <a:rPr lang="en-US" dirty="0"/>
              <a:t> – create index for column</a:t>
            </a:r>
          </a:p>
          <a:p>
            <a:pPr lvl="1"/>
            <a:r>
              <a:rPr lang="en-US" dirty="0"/>
              <a:t>Primary key will always have an index</a:t>
            </a:r>
          </a:p>
          <a:p>
            <a:pPr lvl="1"/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b="1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NotMapped</a:t>
            </a:r>
            <a:r>
              <a:rPr lang="en-US" dirty="0"/>
              <a:t> – property will not be mapped to a column</a:t>
            </a:r>
          </a:p>
          <a:p>
            <a:pPr lvl="1"/>
            <a:r>
              <a:rPr lang="en-US" dirty="0"/>
              <a:t>For business logic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03899-42AA-464A-8062-1D347F2F9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33" y="2690361"/>
            <a:ext cx="7612386" cy="9837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builder.Entity&lt;Car&gt;()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HasIndex</a:t>
            </a:r>
            <a:r>
              <a:rPr lang="en-US" sz="2399" b="1" noProof="1">
                <a:latin typeface="Consolas" pitchFamily="49" charset="0"/>
              </a:rPr>
              <a:t>(u =&gt; u.RegistrationNumber)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IsUnique()</a:t>
            </a:r>
            <a:r>
              <a:rPr lang="en-US" sz="2399" b="1" noProof="1">
                <a:latin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323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D3898-BDDB-4A4D-BBAA-0B50BA02E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using:</a:t>
            </a:r>
          </a:p>
          <a:p>
            <a:endParaRPr lang="en-US" dirty="0"/>
          </a:p>
          <a:p>
            <a:r>
              <a:rPr lang="en-US" dirty="0"/>
              <a:t>Create following method to validate entities: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93817-3B4C-4290-8A9A-4BAE796F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Method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66771-2585-4B25-89CF-64A918F3EB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82D03-80C1-415C-BFFB-8DF7FBE0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57" y="1925157"/>
            <a:ext cx="7711029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using</a:t>
            </a:r>
            <a:r>
              <a:rPr lang="en-US" sz="2399" b="1" noProof="1">
                <a:latin typeface="Consolas" pitchFamily="49" charset="0"/>
              </a:rPr>
              <a:t> System.ComponentModel.DataAnnotations;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EE9D5-A6B3-4006-B1A5-5B3FBCC45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57" y="3429001"/>
            <a:ext cx="11027957" cy="2460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 smtClean="0">
                <a:latin typeface="Consolas" pitchFamily="49" charset="0"/>
              </a:rPr>
              <a:t>private bool </a:t>
            </a:r>
            <a:r>
              <a:rPr lang="en-US" sz="2399" b="1" noProof="1">
                <a:latin typeface="Consolas" pitchFamily="49" charset="0"/>
              </a:rPr>
              <a:t>IsValid(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object</a:t>
            </a:r>
            <a:r>
              <a:rPr lang="en-US" sz="2399" b="1" noProof="1">
                <a:latin typeface="Consolas" pitchFamily="49" charset="0"/>
              </a:rPr>
              <a:t> obj)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var validationContext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new ValidationContext(</a:t>
            </a:r>
            <a:r>
              <a:rPr lang="en-US" sz="2399" b="1" noProof="1">
                <a:latin typeface="Consolas" pitchFamily="49" charset="0"/>
              </a:rPr>
              <a:t>obj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399" b="1" noProof="1">
                <a:latin typeface="Consolas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var validationResults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new List&lt;ValidationResult&gt;()</a:t>
            </a:r>
            <a:r>
              <a:rPr lang="en-US" sz="2399" b="1" noProof="1">
                <a:latin typeface="Consolas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endParaRPr lang="en-US" sz="2399" b="1" noProof="1"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return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Validator.TryValidateObject</a:t>
            </a:r>
            <a:r>
              <a:rPr lang="en-US" sz="2399" b="1" noProof="1">
                <a:latin typeface="Consolas" pitchFamily="49" charset="0"/>
              </a:rPr>
              <a:t>(obj, validationContext, 					validationResults,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true</a:t>
            </a:r>
            <a:r>
              <a:rPr lang="en-US" sz="2399" b="1" noProof="1">
                <a:latin typeface="Consolas" pitchFamily="49" charset="0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17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Shadow Properties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431BD2-11A8-4CE4-862B-5F1B0BED98B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2" name="Picture 8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03" y="1267912"/>
            <a:ext cx="2808818" cy="28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1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SqlConnection</a:t>
            </a:r>
            <a:r>
              <a:rPr lang="en-US" dirty="0"/>
              <a:t> establishes a connection to SQL Server 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Requires a valid connection string</a:t>
            </a:r>
          </a:p>
          <a:p>
            <a:r>
              <a:rPr lang="en-US" dirty="0"/>
              <a:t>Connection string example:</a:t>
            </a:r>
          </a:p>
          <a:p>
            <a:endParaRPr lang="en-US" dirty="0"/>
          </a:p>
          <a:p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noProof="1"/>
              <a:t>SqlConnection</a:t>
            </a:r>
            <a:r>
              <a:rPr lang="en-US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7275" y="32004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Data Source</a:t>
            </a:r>
            <a:r>
              <a:rPr lang="bg-BG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Initial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Catalog</a:t>
            </a:r>
            <a:r>
              <a:rPr lang="bg-BG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SoftUni</a:t>
            </a:r>
            <a:r>
              <a:rPr lang="bg-BG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  <a:r>
              <a:rPr lang="bg-BG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Integrated Security</a:t>
            </a:r>
            <a:r>
              <a:rPr lang="bg-BG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37036" y="4714204"/>
            <a:ext cx="75310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@"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Server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=.;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Database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=SoftUni;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Integrated Security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39037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15727" y="1196711"/>
            <a:ext cx="11998473" cy="5199712"/>
          </a:xfrm>
        </p:spPr>
        <p:txBody>
          <a:bodyPr/>
          <a:lstStyle/>
          <a:p>
            <a:r>
              <a:rPr lang="en-US" dirty="0" smtClean="0"/>
              <a:t>Shadow properties </a:t>
            </a:r>
            <a:r>
              <a:rPr lang="en-US" dirty="0"/>
              <a:t>are </a:t>
            </a:r>
            <a:r>
              <a:rPr lang="en-US" sz="3199" b="1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199" b="1" dirty="0">
                <a:solidFill>
                  <a:schemeClr val="bg1"/>
                </a:solidFill>
              </a:rPr>
              <a:t>defined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in your </a:t>
            </a:r>
            <a:r>
              <a:rPr lang="en-US" sz="3199" b="1" dirty="0">
                <a:solidFill>
                  <a:schemeClr val="bg1"/>
                </a:solidFill>
              </a:rPr>
              <a:t>.NET entity class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 smtClean="0"/>
              <a:t>They are </a:t>
            </a:r>
            <a:r>
              <a:rPr lang="en-US" sz="3199" b="1" dirty="0">
                <a:solidFill>
                  <a:schemeClr val="bg1"/>
                </a:solidFill>
              </a:rPr>
              <a:t>useful</a:t>
            </a:r>
            <a:r>
              <a:rPr lang="en-US" dirty="0"/>
              <a:t> when there is data in the </a:t>
            </a:r>
            <a:r>
              <a:rPr lang="en-US" dirty="0" smtClean="0"/>
              <a:t>database that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3199" b="1" dirty="0">
                <a:solidFill>
                  <a:schemeClr val="bg1"/>
                </a:solidFill>
              </a:rPr>
              <a:t>should not be exposed </a:t>
            </a:r>
            <a:r>
              <a:rPr lang="en-US" dirty="0"/>
              <a:t>on the mapped entity types.</a:t>
            </a:r>
          </a:p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Configure</a:t>
            </a:r>
            <a:r>
              <a:rPr lang="en-US" dirty="0" smtClean="0"/>
              <a:t> shadow property:</a:t>
            </a:r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Change</a:t>
            </a:r>
            <a:r>
              <a:rPr lang="en-US" dirty="0" smtClean="0"/>
              <a:t> value of shadow property: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Properties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2308" y="5112936"/>
            <a:ext cx="9141619" cy="892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latin typeface="Consolas" pitchFamily="49" charset="0"/>
              </a:rPr>
              <a:t>context.Entry(</a:t>
            </a:r>
            <a:r>
              <a:rPr lang="en-US" sz="2599" b="1" noProof="1">
                <a:solidFill>
                  <a:schemeClr val="bg1"/>
                </a:solidFill>
              </a:rPr>
              <a:t>Project</a:t>
            </a:r>
            <a:r>
              <a:rPr lang="en-US" sz="2399" b="1" noProof="1">
                <a:latin typeface="Consolas" pitchFamily="49" charset="0"/>
              </a:rPr>
              <a:t>).Property(</a:t>
            </a:r>
            <a:r>
              <a:rPr lang="en-US" sz="2399" b="1" noProof="1">
                <a:solidFill>
                  <a:schemeClr val="bg1"/>
                </a:solidFill>
              </a:rPr>
              <a:t>"</a:t>
            </a:r>
            <a:r>
              <a:rPr lang="en-US" sz="2599" b="1" noProof="1">
                <a:solidFill>
                  <a:schemeClr val="bg1"/>
                </a:solidFill>
              </a:rPr>
              <a:t>LastUpdated</a:t>
            </a:r>
            <a:r>
              <a:rPr lang="en-US" sz="2399" b="1" noProof="1">
                <a:solidFill>
                  <a:schemeClr val="bg1"/>
                </a:solidFill>
              </a:rPr>
              <a:t>"</a:t>
            </a:r>
            <a:r>
              <a:rPr lang="en-US" sz="2399" b="1" noProof="1">
                <a:latin typeface="Consolas" pitchFamily="49" charset="0"/>
              </a:rPr>
              <a:t>)</a:t>
            </a:r>
          </a:p>
          <a:p>
            <a:r>
              <a:rPr lang="en-US" sz="2399" b="1" noProof="1">
                <a:latin typeface="Consolas" pitchFamily="49" charset="0"/>
              </a:rPr>
              <a:t>	</a:t>
            </a:r>
            <a:r>
              <a:rPr lang="en-US" sz="2599" b="1" noProof="1">
                <a:solidFill>
                  <a:schemeClr val="bg1"/>
                </a:solidFill>
              </a:rPr>
              <a:t>.CurrentValue </a:t>
            </a:r>
            <a:r>
              <a:rPr lang="en-US" sz="2399" b="1" noProof="1">
                <a:latin typeface="Consolas" pitchFamily="49" charset="0"/>
              </a:rPr>
              <a:t>= DateTime.Now;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52308" y="3638353"/>
            <a:ext cx="9141619" cy="830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latin typeface="Consolas" pitchFamily="49" charset="0"/>
              </a:rPr>
              <a:t>builder.Entity&lt;</a:t>
            </a:r>
            <a:r>
              <a:rPr lang="en-US" sz="2399" b="1" noProof="1">
                <a:solidFill>
                  <a:schemeClr val="bg1"/>
                </a:solidFill>
              </a:rPr>
              <a:t>Project</a:t>
            </a:r>
            <a:r>
              <a:rPr lang="en-US" sz="2399" b="1" noProof="1">
                <a:latin typeface="Consolas" pitchFamily="49" charset="0"/>
              </a:rPr>
              <a:t>&gt;() 	.Property&lt;</a:t>
            </a:r>
            <a:r>
              <a:rPr lang="en-US" sz="2399" b="1" noProof="1">
                <a:solidFill>
                  <a:schemeClr val="bg1"/>
                </a:solidFill>
              </a:rPr>
              <a:t>DateTime</a:t>
            </a:r>
            <a:r>
              <a:rPr lang="en-US" sz="2399" b="1" noProof="1">
                <a:latin typeface="Consolas" pitchFamily="49" charset="0"/>
              </a:rPr>
              <a:t>&gt;(</a:t>
            </a:r>
            <a:r>
              <a:rPr lang="en-US" sz="2399" b="1" noProof="1">
                <a:solidFill>
                  <a:schemeClr val="bg1"/>
                </a:solidFill>
              </a:rPr>
              <a:t>"LastUpdated"</a:t>
            </a:r>
            <a:r>
              <a:rPr lang="en-US" sz="2399" b="1" noProof="1">
                <a:latin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267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Objects can be composed from other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objects to represent complex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relationships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Navigation properties speed up the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traversal of related entities</a:t>
            </a:r>
          </a:p>
        </p:txBody>
      </p:sp>
    </p:spTree>
    <p:extLst>
      <p:ext uri="{BB962C8B-B14F-4D97-AF65-F5344CB8AC3E}">
        <p14:creationId xmlns:p14="http://schemas.microsoft.com/office/powerpoint/2010/main" val="25137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>
              <a:defRPr/>
            </a:pPr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>
                <a:defRPr/>
              </a:pPr>
              <a:t>172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497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3637" y="1861277"/>
            <a:ext cx="7535052" cy="467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57063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The </a:t>
            </a:r>
            <a:r>
              <a:rPr lang="en-GB" sz="2799" b="1" dirty="0">
                <a:solidFill>
                  <a:schemeClr val="bg1"/>
                </a:solidFill>
              </a:rPr>
              <a:t>Fluent API </a:t>
            </a:r>
            <a:r>
              <a:rPr lang="en-GB" sz="2799" dirty="0">
                <a:solidFill>
                  <a:schemeClr val="bg2"/>
                </a:solidFill>
              </a:rPr>
              <a:t>gives us full control over Entity Framework object mappings</a:t>
            </a:r>
          </a:p>
          <a:p>
            <a:pPr marL="457063" indent="-457063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Information overhead can be limited by </a:t>
            </a:r>
            <a:r>
              <a:rPr lang="en-GB" sz="2799" b="1" dirty="0">
                <a:solidFill>
                  <a:schemeClr val="bg1"/>
                </a:solidFill>
              </a:rPr>
              <a:t>selecting</a:t>
            </a:r>
            <a:r>
              <a:rPr lang="en-GB" sz="2799" dirty="0">
                <a:solidFill>
                  <a:schemeClr val="bg2"/>
                </a:solidFill>
              </a:rPr>
              <a:t> only the needed properties</a:t>
            </a:r>
            <a:endParaRPr lang="en-GB" sz="2799" noProof="1">
              <a:solidFill>
                <a:schemeClr val="bg2"/>
              </a:solidFill>
            </a:endParaRPr>
          </a:p>
          <a:p>
            <a:pPr marL="457063" indent="-457063">
              <a:lnSpc>
                <a:spcPts val="3999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b="1" noProof="1" smtClean="0">
                <a:solidFill>
                  <a:schemeClr val="bg1"/>
                </a:solidFill>
              </a:rPr>
              <a:t>ResultModels</a:t>
            </a:r>
            <a:r>
              <a:rPr lang="en-GB" sz="2799" dirty="0" smtClean="0">
                <a:solidFill>
                  <a:schemeClr val="bg2"/>
                </a:solidFill>
              </a:rPr>
              <a:t> </a:t>
            </a:r>
            <a:r>
              <a:rPr lang="en-GB" sz="2799" dirty="0">
                <a:solidFill>
                  <a:schemeClr val="bg2"/>
                </a:solidFill>
              </a:rPr>
              <a:t>can be used to move aggregated data between methods</a:t>
            </a:r>
          </a:p>
          <a:p>
            <a:pPr marL="457063" indent="-457063">
              <a:lnSpc>
                <a:spcPts val="3999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b="1" dirty="0">
                <a:solidFill>
                  <a:schemeClr val="bg1"/>
                </a:solidFill>
              </a:rPr>
              <a:t>Attributes </a:t>
            </a:r>
            <a:r>
              <a:rPr lang="en-GB" sz="2799" dirty="0">
                <a:solidFill>
                  <a:schemeClr val="bg2"/>
                </a:solidFill>
              </a:rPr>
              <a:t>can be used to express special table relationships and to customize entity behaviour</a:t>
            </a:r>
          </a:p>
          <a:p>
            <a:pPr marL="445954" indent="-445954">
              <a:lnSpc>
                <a:spcPts val="3999"/>
              </a:lnSpc>
              <a:buFontTx/>
              <a:buAutoNum type="arabicPeriod"/>
            </a:pPr>
            <a:endParaRPr lang="en-GB" sz="27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5FA4FF-F5B1-41FD-8B83-785475DBDB5D}"/>
              </a:ext>
            </a:extLst>
          </p:cNvPr>
          <p:cNvSpPr>
            <a:spLocks noGrp="1"/>
          </p:cNvSpPr>
          <p:nvPr/>
        </p:nvSpPr>
        <p:spPr>
          <a:xfrm>
            <a:off x="-153988" y="6400800"/>
            <a:ext cx="12114212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Optimizations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 Advanced Querying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2" name="Picture 2" descr="Ð ÐµÐ·ÑÐ»ÑÐ°Ñ Ñ Ð¸Ð·Ð¾Ð±ÑÐ°Ð¶ÐµÐ½Ð¸Ðµ Ð·Ð° querying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5915">
            <a:off x="3436509" y="2213725"/>
            <a:ext cx="2938706" cy="29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03285-689A-4E41-8F77-BD9FEA5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566F-0E0E-4BF9-A3B0-6F010803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Native SQL Queries</a:t>
            </a:r>
          </a:p>
          <a:p>
            <a:r>
              <a:rPr lang="en-US" dirty="0"/>
              <a:t>Object State</a:t>
            </a:r>
          </a:p>
          <a:p>
            <a:r>
              <a:rPr lang="en-US" dirty="0"/>
              <a:t>Batch Operations</a:t>
            </a:r>
          </a:p>
          <a:p>
            <a:r>
              <a:rPr lang="en-US" dirty="0"/>
              <a:t>Stored Procedures</a:t>
            </a:r>
          </a:p>
          <a:p>
            <a:r>
              <a:rPr lang="en-US" dirty="0"/>
              <a:t>Concurrency</a:t>
            </a:r>
          </a:p>
          <a:p>
            <a:r>
              <a:rPr lang="en-US" dirty="0"/>
              <a:t>Cascade Operations</a:t>
            </a:r>
            <a:endParaRPr lang="en-GB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C29A2-801E-45B5-8313-8492EDF996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1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Executing Native SQL Queries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Parameterless and Parameterized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16" y="1219200"/>
            <a:ext cx="227679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7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Executing a </a:t>
            </a:r>
            <a:r>
              <a:rPr lang="en-US" b="1" dirty="0">
                <a:solidFill>
                  <a:schemeClr val="bg1"/>
                </a:solidFill>
              </a:rPr>
              <a:t>native SQL query </a:t>
            </a:r>
            <a:r>
              <a:rPr lang="en-US" dirty="0"/>
              <a:t>in EF Core directly:</a:t>
            </a:r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Limitations: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JOIN</a:t>
            </a:r>
            <a:r>
              <a:rPr lang="en-US" dirty="0"/>
              <a:t> statements </a:t>
            </a:r>
            <a:r>
              <a:rPr lang="en-US" b="1" dirty="0">
                <a:solidFill>
                  <a:schemeClr val="bg1"/>
                </a:solidFill>
              </a:rPr>
              <a:t>don’t</a:t>
            </a:r>
            <a:r>
              <a:rPr lang="en-US" dirty="0"/>
              <a:t> get mapped to the entity class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 columns </a:t>
            </a:r>
            <a:r>
              <a:rPr lang="en-US" dirty="0"/>
              <a:t>must </a:t>
            </a:r>
            <a:r>
              <a:rPr lang="en-US" b="1" dirty="0">
                <a:solidFill>
                  <a:schemeClr val="bg1"/>
                </a:solidFill>
              </a:rPr>
              <a:t>always</a:t>
            </a:r>
            <a:r>
              <a:rPr lang="en-US" dirty="0"/>
              <a:t> be selected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Target table </a:t>
            </a:r>
            <a:r>
              <a:rPr lang="en-US" dirty="0"/>
              <a:t>must be the same as the </a:t>
            </a:r>
            <a:r>
              <a:rPr lang="en-US" b="1" noProof="1">
                <a:solidFill>
                  <a:schemeClr val="bg1"/>
                </a:solidFill>
              </a:rPr>
              <a:t>DbSet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SQL statements </a:t>
            </a:r>
            <a:r>
              <a:rPr lang="en-US" sz="3200" noProof="1"/>
              <a:t>other than </a:t>
            </a:r>
            <a:r>
              <a:rPr lang="en-US" sz="3200" b="1" noProof="1">
                <a:solidFill>
                  <a:schemeClr val="bg1"/>
                </a:solidFill>
              </a:rPr>
              <a:t>SELECT</a:t>
            </a:r>
            <a:r>
              <a:rPr lang="en-US" sz="3200" noProof="1"/>
              <a:t> are recognized automatically </a:t>
            </a:r>
            <a:r>
              <a:rPr lang="en-US" sz="3200" noProof="1" smtClean="0"/>
              <a:t>as</a:t>
            </a:r>
            <a:r>
              <a:rPr lang="bg-BG" sz="3200" noProof="1" smtClean="0"/>
              <a:t/>
            </a:r>
            <a:br>
              <a:rPr lang="bg-BG" sz="3200" noProof="1" smtClean="0"/>
            </a:br>
            <a:r>
              <a:rPr lang="en-US" sz="3200" noProof="1" smtClean="0"/>
              <a:t>non-composable</a:t>
            </a:r>
            <a:r>
              <a:rPr lang="en-US" sz="3200" noProof="1"/>
              <a:t>. As a </a:t>
            </a:r>
            <a:r>
              <a:rPr lang="en-US" sz="3200" noProof="1" smtClean="0"/>
              <a:t>consequence</a:t>
            </a:r>
            <a:r>
              <a:rPr lang="en-US" sz="3200" noProof="1"/>
              <a:t>, the full results of stored </a:t>
            </a:r>
            <a:r>
              <a:rPr lang="en-US" sz="3200" noProof="1" smtClean="0"/>
              <a:t>procedures</a:t>
            </a:r>
            <a:r>
              <a:rPr lang="bg-BG" sz="3200" noProof="1" smtClean="0"/>
              <a:t/>
            </a:r>
            <a:br>
              <a:rPr lang="bg-BG" sz="3200" noProof="1" smtClean="0"/>
            </a:br>
            <a:r>
              <a:rPr lang="en-US" sz="3200" noProof="1" smtClean="0"/>
              <a:t>are </a:t>
            </a:r>
            <a:r>
              <a:rPr lang="en-US" sz="3200" noProof="1"/>
              <a:t>always returned to the client and any </a:t>
            </a:r>
            <a:r>
              <a:rPr lang="en-US" sz="3200" b="1" noProof="1" smtClean="0">
                <a:solidFill>
                  <a:schemeClr val="bg1"/>
                </a:solidFill>
              </a:rPr>
              <a:t>LINQ </a:t>
            </a:r>
            <a:r>
              <a:rPr lang="en-US" sz="3200" noProof="1"/>
              <a:t>operators applied </a:t>
            </a:r>
            <a:r>
              <a:rPr lang="en-US" sz="3200" noProof="1" smtClean="0"/>
              <a:t>after</a:t>
            </a:r>
            <a:r>
              <a:rPr lang="bg-BG" sz="3200" b="1" noProof="1">
                <a:solidFill>
                  <a:schemeClr val="bg1"/>
                </a:solidFill>
              </a:rPr>
              <a:t/>
            </a:r>
            <a:br>
              <a:rPr lang="bg-BG" sz="3200" b="1" noProof="1">
                <a:solidFill>
                  <a:schemeClr val="bg1"/>
                </a:solidFill>
              </a:rPr>
            </a:br>
            <a:r>
              <a:rPr lang="en-US" sz="3200" b="1" noProof="1" smtClean="0">
                <a:solidFill>
                  <a:schemeClr val="bg1"/>
                </a:solidFill>
                <a:latin typeface="Consolas" panose="020B0609020204030204" pitchFamily="49" charset="0"/>
              </a:rPr>
              <a:t>FromSqlRaw</a:t>
            </a:r>
            <a:r>
              <a:rPr lang="en-US" sz="3200" b="1" noProof="1" smtClean="0">
                <a:solidFill>
                  <a:schemeClr val="bg1"/>
                </a:solidFill>
              </a:rPr>
              <a:t> </a:t>
            </a:r>
            <a:r>
              <a:rPr lang="en-US" sz="3200" noProof="1"/>
              <a:t>are evaluated in-memory.</a:t>
            </a:r>
          </a:p>
          <a:p>
            <a:pPr lvl="1">
              <a:buClr>
                <a:schemeClr val="tx1"/>
              </a:buClr>
            </a:pPr>
            <a:endParaRPr lang="en-US" b="1" noProof="1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Executing Native SQL Queries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94012" y="1676400"/>
            <a:ext cx="503293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var query = 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 * FROM Employees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var employees = db.Employees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FromSqlRaw(</a:t>
            </a:r>
            <a:r>
              <a:rPr lang="en-US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query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.ToArray();</a:t>
            </a:r>
          </a:p>
        </p:txBody>
      </p:sp>
    </p:spTree>
    <p:extLst>
      <p:ext uri="{BB962C8B-B14F-4D97-AF65-F5344CB8AC3E}">
        <p14:creationId xmlns:p14="http://schemas.microsoft.com/office/powerpoint/2010/main" val="890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Native SQL queries can also be parameterized: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Native SQL Queries with Parameters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7236" y="1905000"/>
            <a:ext cx="1067117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var context = new SoftUniDbContext();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string nativeSQLQuery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 FirstName, LastName, JobTitle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FROM dbo.Employees WHERE JobTitle = {0}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var employees = 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context.Employees.FromSqlRaw(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nativeSQLQuery,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Marketing Specialist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foreach (var employee in employees)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Console.WriteLine(employee);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759054" y="2362200"/>
            <a:ext cx="1869744" cy="808957"/>
          </a:xfrm>
          <a:prstGeom prst="wedgeRoundRectCallout">
            <a:avLst>
              <a:gd name="adj1" fmla="val -56531"/>
              <a:gd name="adj2" fmla="val 395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Parameter placeholder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556983" y="4572001"/>
            <a:ext cx="1814029" cy="762000"/>
          </a:xfrm>
          <a:prstGeom prst="wedgeRoundRectCallout">
            <a:avLst>
              <a:gd name="adj1" fmla="val -57928"/>
              <a:gd name="adj2" fmla="val -505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7712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and opening connection to SQL Server </a:t>
            </a:r>
            <a:br>
              <a:rPr lang="en-US" dirty="0"/>
            </a:br>
            <a:r>
              <a:rPr lang="en-US" dirty="0"/>
              <a:t>(database </a:t>
            </a:r>
            <a:r>
              <a:rPr lang="en-US" b="1" noProof="1">
                <a:solidFill>
                  <a:schemeClr val="bg1"/>
                </a:solidFill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SqlConnection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//TODO:</a:t>
            </a:r>
            <a:r>
              <a:rPr lang="en-US" sz="22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Use the connection to execute SQL commands here …</a:t>
            </a:r>
            <a:endParaRPr lang="bg-BG" sz="22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14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</a:rPr>
              <a:t>FromSqlInterpolated</a:t>
            </a:r>
            <a:r>
              <a:rPr lang="en-US" dirty="0" smtClean="0"/>
              <a:t> allows string interpolation syntax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in SQL Queries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7236" y="1905000"/>
            <a:ext cx="10671176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var context = new SoftUniDbContext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jobTitle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Marketing </a:t>
            </a:r>
            <a:r>
              <a:rPr lang="en-US" sz="2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Specialist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string nativeSQLQuery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"SELECT FirstName, LastName, JobTitle" +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"FROM dbo.Employees WHERE JobTitle = </a:t>
            </a:r>
            <a:r>
              <a:rPr lang="en-US" sz="2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{jobTitle}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var employees = 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context.Employees.FromSqlInterpolated(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nativeSQLQuery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foreach (var employee in employees)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Console.WriteLine(employee);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447212" y="2667000"/>
            <a:ext cx="1905000" cy="762000"/>
          </a:xfrm>
          <a:prstGeom prst="wedgeRoundRectCallout">
            <a:avLst>
              <a:gd name="adj1" fmla="val -57928"/>
              <a:gd name="adj2" fmla="val 488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 smtClean="0">
                <a:solidFill>
                  <a:srgbClr val="FFFFFF"/>
                </a:solidFill>
              </a:rPr>
              <a:t>Interpolated parameter</a:t>
            </a:r>
            <a:endParaRPr lang="en-US" sz="2400" b="1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State Tracking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08460" y="990600"/>
            <a:ext cx="4317062" cy="3352800"/>
            <a:chOff x="4208460" y="990600"/>
            <a:chExt cx="4317062" cy="3352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509B09-81B5-4806-8B1A-B938E0EB3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94204">
              <a:off x="4418012" y="990600"/>
              <a:ext cx="3352800" cy="3352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08460" y="2429319"/>
              <a:ext cx="2286000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600" b="1" dirty="0">
                  <a:solidFill>
                    <a:schemeClr val="bg2"/>
                  </a:solidFill>
                </a:rPr>
                <a:t>State Prediction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58522" y="2429319"/>
              <a:ext cx="2667000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600" b="1" dirty="0">
                  <a:solidFill>
                    <a:schemeClr val="bg2"/>
                  </a:solidFill>
                </a:rPr>
                <a:t>Measurement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Entity Framework, objects can be: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Attached</a:t>
            </a:r>
            <a:r>
              <a:rPr lang="en-US" dirty="0"/>
              <a:t> to the object context (tracked object)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Detached</a:t>
            </a:r>
            <a:r>
              <a:rPr lang="en-US" dirty="0"/>
              <a:t> from an object context (untracked object)</a:t>
            </a:r>
          </a:p>
          <a:p>
            <a:pPr>
              <a:buClr>
                <a:schemeClr val="tx1"/>
              </a:buClr>
            </a:pPr>
            <a:r>
              <a:rPr lang="en-US" dirty="0"/>
              <a:t>Attached objects are tracked and managed by 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SaveChanges()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persists all changes in DB</a:t>
            </a:r>
          </a:p>
          <a:p>
            <a:r>
              <a:rPr lang="en-US" dirty="0"/>
              <a:t>Detached objects are not referenced by 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</a:p>
          <a:p>
            <a:pPr lvl="1"/>
            <a:r>
              <a:rPr lang="en-US" dirty="0"/>
              <a:t>Behave like a normal objects, which are not related to EF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Attaching and Detaching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3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When a query is executed inside a </a:t>
            </a:r>
            <a:r>
              <a:rPr lang="en-US" b="1" dirty="0">
                <a:solidFill>
                  <a:schemeClr val="bg1"/>
                </a:solidFill>
              </a:rPr>
              <a:t>DbContext</a:t>
            </a:r>
            <a:r>
              <a:rPr lang="en-US" dirty="0"/>
              <a:t>, the returned </a:t>
            </a:r>
            <a:br>
              <a:rPr lang="en-US" dirty="0"/>
            </a:br>
            <a:r>
              <a:rPr lang="en-US" dirty="0"/>
              <a:t>objects are </a:t>
            </a:r>
            <a:r>
              <a:rPr lang="en-US" b="1" dirty="0">
                <a:solidFill>
                  <a:schemeClr val="bg1"/>
                </a:solidFill>
              </a:rPr>
              <a:t>automatically attached </a:t>
            </a:r>
            <a:r>
              <a:rPr lang="en-US" dirty="0"/>
              <a:t>to it</a:t>
            </a:r>
          </a:p>
          <a:p>
            <a:r>
              <a:rPr lang="en-US" dirty="0"/>
              <a:t>When a context is destroyed, all objects in it are automatically detached</a:t>
            </a:r>
          </a:p>
          <a:p>
            <a:pPr lvl="1"/>
            <a:r>
              <a:rPr lang="en-US" dirty="0"/>
              <a:t>E.g. in </a:t>
            </a:r>
            <a:r>
              <a:rPr lang="en-US" b="1" dirty="0">
                <a:solidFill>
                  <a:schemeClr val="bg1"/>
                </a:solidFill>
              </a:rPr>
              <a:t>Web applications </a:t>
            </a:r>
            <a:r>
              <a:rPr lang="en-US" dirty="0"/>
              <a:t>between requests</a:t>
            </a:r>
          </a:p>
          <a:p>
            <a:r>
              <a:rPr lang="en-US" dirty="0"/>
              <a:t>You might later on </a:t>
            </a:r>
            <a:r>
              <a:rPr lang="en-US" b="1" dirty="0">
                <a:solidFill>
                  <a:schemeClr val="bg1"/>
                </a:solidFill>
              </a:rPr>
              <a:t>attach</a:t>
            </a:r>
            <a:r>
              <a:rPr lang="en-US" dirty="0"/>
              <a:t> objects that have been previously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detached </a:t>
            </a:r>
            <a:r>
              <a:rPr lang="en-US" dirty="0"/>
              <a:t>to a </a:t>
            </a:r>
            <a:r>
              <a:rPr lang="en-US" b="1" dirty="0">
                <a:solidFill>
                  <a:schemeClr val="bg1"/>
                </a:solidFill>
              </a:rPr>
              <a:t>new context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Attaching Detached Objects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When is an object detached?</a:t>
            </a:r>
          </a:p>
          <a:p>
            <a:pPr lvl="1"/>
            <a:r>
              <a:rPr lang="en-US" dirty="0"/>
              <a:t>When we get the object from a </a:t>
            </a:r>
            <a:r>
              <a:rPr lang="en-US" b="1" dirty="0">
                <a:solidFill>
                  <a:schemeClr val="bg1"/>
                </a:solidFill>
              </a:rPr>
              <a:t>DbContext</a:t>
            </a:r>
            <a:r>
              <a:rPr lang="en-US" dirty="0"/>
              <a:t> and then </a:t>
            </a:r>
            <a:r>
              <a:rPr lang="en-US" b="1" dirty="0">
                <a:solidFill>
                  <a:schemeClr val="bg1"/>
                </a:solidFill>
              </a:rPr>
              <a:t>Dispose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Manually: by setting the </a:t>
            </a:r>
            <a:r>
              <a:rPr lang="en-US" b="1" dirty="0">
                <a:solidFill>
                  <a:schemeClr val="bg1"/>
                </a:solidFill>
              </a:rPr>
              <a:t>EntryState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Detached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Detaching Objects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6136" y="3352800"/>
            <a:ext cx="943547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Employee GetEmployeeById(int 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using (var SoftUniDbContext = new SoftUniDbContext())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return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SoftUniDbContext.Employees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 .First(p =&gt; p.EmployeeID == 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37412" y="5112198"/>
            <a:ext cx="2971800" cy="784163"/>
          </a:xfrm>
          <a:prstGeom prst="wedgeRoundRectCallout">
            <a:avLst>
              <a:gd name="adj1" fmla="val -56067"/>
              <a:gd name="adj2" fmla="val -275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Returned employee</a:t>
            </a:r>
            <a:br>
              <a:rPr lang="en-US" sz="2400" b="1" noProof="1">
                <a:solidFill>
                  <a:srgbClr val="FFFFFF"/>
                </a:solidFill>
              </a:rPr>
            </a:br>
            <a:r>
              <a:rPr lang="en-US" sz="2400" b="1" noProof="1">
                <a:solidFill>
                  <a:srgbClr val="FFFFFF"/>
                </a:solidFill>
              </a:rPr>
              <a:t>is detached</a:t>
            </a:r>
          </a:p>
        </p:txBody>
      </p:sp>
    </p:spTree>
    <p:extLst>
      <p:ext uri="{BB962C8B-B14F-4D97-AF65-F5344CB8AC3E}">
        <p14:creationId xmlns:p14="http://schemas.microsoft.com/office/powerpoint/2010/main" val="34601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When we want to update a detached object we need to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reattach it </a:t>
            </a:r>
            <a:r>
              <a:rPr lang="en-US" dirty="0"/>
              <a:t>and then update it: change to </a:t>
            </a:r>
            <a:r>
              <a:rPr lang="en-US" b="1" dirty="0">
                <a:solidFill>
                  <a:schemeClr val="bg1"/>
                </a:solidFill>
              </a:rPr>
              <a:t>Attached</a:t>
            </a:r>
            <a:r>
              <a:rPr lang="en-US" dirty="0"/>
              <a:t> state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Attaching Objects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70012" y="2590800"/>
            <a:ext cx="89947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void UpdateName(Employee employee, string newName)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using (var SoftUniDbContext = new SoftUniDbContext())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var entry = SoftUniDbContext.Entry(employee);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entry.State = EntityState.Added;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employee.FirstName = newName;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SoftUniDbContext.SaveChanges();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64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</a:t>
            </a:r>
            <a:endParaRPr lang="en-US" b="1" noProof="1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100" y="1295400"/>
            <a:ext cx="2226625" cy="27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Stored Procedures can be executed via SQL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Executing a Stored Procedure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2476" y="1905000"/>
            <a:ext cx="798893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CREATE PROCEDURE </a:t>
            </a:r>
            <a:r>
              <a:rPr lang="en-US" sz="3200" b="1" noProof="1"/>
              <a:t>UpdateAge @param </a:t>
            </a:r>
            <a:r>
              <a:rPr lang="en-US" sz="3200" b="1" noProof="1">
                <a:solidFill>
                  <a:schemeClr val="bg1"/>
                </a:solidFill>
              </a:rPr>
              <a:t>int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AS 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UPDATE </a:t>
            </a:r>
            <a:r>
              <a:rPr lang="en-US" sz="3200" b="1" noProof="1"/>
              <a:t>Employees </a:t>
            </a:r>
            <a:r>
              <a:rPr lang="en-US" sz="3200" b="1" noProof="1">
                <a:solidFill>
                  <a:schemeClr val="bg1"/>
                </a:solidFill>
              </a:rPr>
              <a:t>SET</a:t>
            </a:r>
            <a:r>
              <a:rPr lang="en-US" sz="3200" b="1" noProof="1"/>
              <a:t> Age = Age + @param;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2476" y="3936298"/>
            <a:ext cx="107909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noProof="1"/>
              <a:t>var ageParameter = new </a:t>
            </a:r>
            <a:r>
              <a:rPr lang="en-US" sz="3200" b="1" noProof="1">
                <a:solidFill>
                  <a:schemeClr val="bg1"/>
                </a:solidFill>
              </a:rPr>
              <a:t>SqlParameter</a:t>
            </a:r>
            <a:r>
              <a:rPr lang="en-US" sz="3200" b="1" noProof="1"/>
              <a:t>("@age", </a:t>
            </a:r>
            <a:r>
              <a:rPr lang="en-US" sz="3200" b="1" noProof="1">
                <a:solidFill>
                  <a:schemeClr val="bg1"/>
                </a:solidFill>
              </a:rPr>
              <a:t>5</a:t>
            </a:r>
            <a:r>
              <a:rPr lang="en-US" sz="3200" b="1" noProof="1"/>
              <a:t>);</a:t>
            </a:r>
          </a:p>
          <a:p>
            <a:r>
              <a:rPr lang="en-US" sz="3200" b="1" noProof="1"/>
              <a:t>var query = "</a:t>
            </a:r>
            <a:r>
              <a:rPr lang="en-US" sz="3200" b="1" noProof="1">
                <a:solidFill>
                  <a:schemeClr val="bg1"/>
                </a:solidFill>
              </a:rPr>
              <a:t>EXEC UpdateAge @age</a:t>
            </a:r>
            <a:r>
              <a:rPr lang="en-US" sz="3200" b="1" noProof="1"/>
              <a:t>";</a:t>
            </a:r>
          </a:p>
          <a:p>
            <a:r>
              <a:rPr lang="en-US" sz="3200" b="1" noProof="1"/>
              <a:t>context.Database.ExecuteSqlCommand(</a:t>
            </a:r>
            <a:r>
              <a:rPr lang="en-US" sz="3200" b="1" noProof="1">
                <a:solidFill>
                  <a:schemeClr val="bg1"/>
                </a:solidFill>
              </a:rPr>
              <a:t>query</a:t>
            </a:r>
            <a:r>
              <a:rPr lang="en-US" sz="3200" b="1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ageParameter</a:t>
            </a:r>
            <a:r>
              <a:rPr lang="en-US" sz="3200" b="1" noProof="1"/>
              <a:t>);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C9E5-A56C-494E-9FBC-FA93BD245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Bulk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5449-09B5-42ED-BD42-447201C7A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Update and Delete in Single Query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9488" y="1752600"/>
            <a:ext cx="2609849" cy="150461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000" b="1" i="1" dirty="0">
                <a:solidFill>
                  <a:schemeClr val="bg2"/>
                </a:solidFill>
              </a:rPr>
              <a:t>BULK</a:t>
            </a:r>
          </a:p>
        </p:txBody>
      </p:sp>
    </p:spTree>
    <p:extLst>
      <p:ext uri="{BB962C8B-B14F-4D97-AF65-F5344CB8AC3E}">
        <p14:creationId xmlns:p14="http://schemas.microsoft.com/office/powerpoint/2010/main" val="21156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Entity Framework </a:t>
            </a:r>
            <a:r>
              <a:rPr lang="en-US" b="1" dirty="0">
                <a:solidFill>
                  <a:schemeClr val="bg1"/>
                </a:solidFill>
              </a:rPr>
              <a:t>does not </a:t>
            </a:r>
            <a:r>
              <a:rPr lang="en-US" dirty="0"/>
              <a:t>support bulk operations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Z.EntityFramework.Plus</a:t>
            </a:r>
            <a:r>
              <a:rPr lang="en-US" noProof="1"/>
              <a:t> </a:t>
            </a:r>
            <a:r>
              <a:rPr lang="en-US" dirty="0"/>
              <a:t>gives you the ability to perform </a:t>
            </a:r>
            <a:r>
              <a:rPr lang="en-US" b="1" dirty="0">
                <a:solidFill>
                  <a:schemeClr val="bg1"/>
                </a:solidFill>
              </a:rPr>
              <a:t>bulk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update/delete</a:t>
            </a:r>
            <a:r>
              <a:rPr lang="en-US" dirty="0"/>
              <a:t> of entities</a:t>
            </a:r>
          </a:p>
          <a:p>
            <a:r>
              <a:rPr lang="en-US" dirty="0"/>
              <a:t>Install </a:t>
            </a:r>
            <a:r>
              <a:rPr lang="en-US" b="1" noProof="1">
                <a:solidFill>
                  <a:schemeClr val="bg1"/>
                </a:solidFill>
              </a:rPr>
              <a:t>Z.EntityFramework.Plus.EFCore</a:t>
            </a:r>
            <a:r>
              <a:rPr lang="en-US" dirty="0"/>
              <a:t> as a NuGet package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Read more: </a:t>
            </a:r>
            <a:r>
              <a:rPr lang="en-US" dirty="0">
                <a:hlinkClick r:id="rId3"/>
              </a:rPr>
              <a:t>https://entityframework-plus.net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EntityFramework-Plus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6D9860-37E5-4096-83F8-A274FF550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4114800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anose="020B0609020204030204" pitchFamily="49" charset="0"/>
              </a:rPr>
              <a:t>Install-Package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Z.EntityFramework.Plus.EFCore</a:t>
            </a:r>
            <a:endParaRPr lang="en-US" sz="3200" b="1" noProof="1">
              <a:solidFill>
                <a:schemeClr val="bg1"/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6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connection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Settings for </a:t>
            </a:r>
            <a:r>
              <a:rPr lang="en-US" b="1" dirty="0">
                <a:solidFill>
                  <a:schemeClr val="bg1"/>
                </a:solidFill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Source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bg1"/>
                </a:solidFill>
              </a:rPr>
              <a:t>Server </a:t>
            </a:r>
            <a:r>
              <a:rPr lang="bg-BG" dirty="0"/>
              <a:t>– </a:t>
            </a:r>
            <a:r>
              <a:rPr lang="en-US" dirty="0"/>
              <a:t>server name / IP address + database </a:t>
            </a:r>
            <a:br>
              <a:rPr lang="en-US" dirty="0"/>
            </a:br>
            <a:r>
              <a:rPr lang="en-US" dirty="0"/>
              <a:t>instance name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bg-BG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Initial Catalog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User ID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Password</a:t>
            </a:r>
            <a:r>
              <a:rPr lang="bg-BG" dirty="0"/>
              <a:t> – </a:t>
            </a:r>
            <a:r>
              <a:rPr lang="en-US" dirty="0"/>
              <a:t>credentials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Integrated Security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</a:t>
            </a:r>
            <a:r>
              <a:rPr lang="en-US" dirty="0"/>
              <a:t> false if credentials are provided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 Connection</a:t>
            </a:r>
            <a:r>
              <a:rPr lang="bg-BG"/>
              <a:t> </a:t>
            </a:r>
            <a:r>
              <a:rPr lang="en-US"/>
              <a:t>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Delete all users where </a:t>
            </a:r>
            <a:r>
              <a:rPr lang="en-US" b="1" dirty="0">
                <a:solidFill>
                  <a:schemeClr val="bg1"/>
                </a:solidFill>
              </a:rPr>
              <a:t>FirstName</a:t>
            </a:r>
            <a:r>
              <a:rPr lang="en-US" dirty="0"/>
              <a:t> matches given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Bulk Delete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23876" y="1942407"/>
            <a:ext cx="752888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</a:rPr>
              <a:t>context.Employees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</a:rPr>
              <a:t>  .Where(u =&gt; u.FirstName == "Pesho")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sz="2800" b="1" noProof="1">
                <a:latin typeface="Consolas" panose="020B0609020204030204" pitchFamily="49" charset="0"/>
              </a:rPr>
              <a:t>();</a:t>
            </a:r>
            <a:endParaRPr lang="en-US" sz="2800" b="1" noProof="1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5" name="Arrow: Down 4"/>
          <p:cNvSpPr/>
          <p:nvPr/>
        </p:nvSpPr>
        <p:spPr>
          <a:xfrm>
            <a:off x="5683520" y="3562697"/>
            <a:ext cx="609600" cy="4572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23876" y="4238766"/>
            <a:ext cx="752888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sz="2200" b="1" noProof="1">
                <a:latin typeface="Consolas" panose="020B0609020204030204" pitchFamily="49" charset="0"/>
              </a:rPr>
              <a:t> [dbo].[Employees]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FROM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[dbo].[Employees]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j0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INNER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JOIN 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SELECT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   [Extent1].[Id]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[Id]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FROM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[dbo].[Employees] AS [Extent1].[Name]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WHERE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N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’Pesho'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= [Extent1].[Name]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)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j1 </a:t>
            </a:r>
            <a:r>
              <a:rPr lang="en-US" sz="22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ON</a:t>
            </a:r>
            <a:r>
              <a:rPr lang="en-US" sz="2200" b="1" noProof="1">
                <a:latin typeface="Consolas" panose="020B0609020204030204" pitchFamily="49" charset="0"/>
                <a:cs typeface="Consolas" pitchFamily="49" charset="0"/>
              </a:rPr>
              <a:t> (j0.[Id] = j1.[Id])</a:t>
            </a:r>
          </a:p>
        </p:txBody>
      </p:sp>
    </p:spTree>
    <p:extLst>
      <p:ext uri="{BB962C8B-B14F-4D97-AF65-F5344CB8AC3E}">
        <p14:creationId xmlns:p14="http://schemas.microsoft.com/office/powerpoint/2010/main" val="5437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Update all Employees with name “Nasko” to “Plamen”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all Employees’ age to 99 who have the name “</a:t>
            </a:r>
            <a:r>
              <a:rPr lang="en-US" noProof="1"/>
              <a:t>Plamen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Bulk Update: Syntax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8512" y="1837511"/>
            <a:ext cx="10591800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latin typeface="Consolas" panose="020B0609020204030204" pitchFamily="49" charset="0"/>
              </a:rPr>
              <a:t>context.Employees</a:t>
            </a:r>
          </a:p>
          <a:p>
            <a:r>
              <a:rPr lang="en-US" sz="2500" b="1" noProof="1">
                <a:latin typeface="Consolas" panose="020B0609020204030204" pitchFamily="49" charset="0"/>
              </a:rPr>
              <a:t>  .Where(t =&gt; t.Name == "Nasko")</a:t>
            </a:r>
          </a:p>
          <a:p>
            <a:r>
              <a:rPr lang="en-US" sz="2500" b="1" noProof="1">
                <a:latin typeface="Consolas" panose="020B0609020204030204" pitchFamily="49" charset="0"/>
              </a:rPr>
              <a:t>  .</a:t>
            </a:r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Update</a:t>
            </a:r>
            <a:r>
              <a:rPr lang="en-US" sz="2500" b="1" noProof="1">
                <a:latin typeface="Consolas" panose="020B0609020204030204" pitchFamily="49" charset="0"/>
              </a:rPr>
              <a:t>(u =&gt; new Employee() {Name = "Plamen"});</a:t>
            </a:r>
            <a:endParaRPr lang="en-US" sz="2500" b="1" noProof="1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E428D-FAA3-4C57-AF91-6635D4C55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" y="3950952"/>
            <a:ext cx="105918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IQueryable</a:t>
            </a:r>
            <a:r>
              <a:rPr lang="en-US" sz="2500" b="1" noProof="1">
                <a:latin typeface="Consolas" panose="020B0609020204030204" pitchFamily="49" charset="0"/>
              </a:rPr>
              <a:t>&lt;Employee&gt; employees = context.Employees</a:t>
            </a:r>
          </a:p>
          <a:p>
            <a:r>
              <a:rPr lang="en-US" sz="2500" b="1" noProof="1">
                <a:latin typeface="Consolas" panose="020B0609020204030204" pitchFamily="49" charset="0"/>
              </a:rPr>
              <a:t>  .Where(employee =&gt; employee.Name == "Plamen");</a:t>
            </a:r>
          </a:p>
          <a:p>
            <a:endParaRPr lang="en-US" sz="2500" b="1" noProof="1">
              <a:latin typeface="Consolas" panose="020B0609020204030204" pitchFamily="49" charset="0"/>
            </a:endParaRPr>
          </a:p>
          <a:p>
            <a:r>
              <a:rPr lang="en-US" sz="2500" b="1" noProof="1">
                <a:latin typeface="Consolas" panose="020B0609020204030204" pitchFamily="49" charset="0"/>
              </a:rPr>
              <a:t>employees.</a:t>
            </a:r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Update</a:t>
            </a:r>
            <a:r>
              <a:rPr lang="en-US" sz="2500" b="1" noProof="1">
                <a:latin typeface="Consolas" panose="020B0609020204030204" pitchFamily="49" charset="0"/>
              </a:rPr>
              <a:t>(employee =&gt; new Employee() { Age = 99 });</a:t>
            </a:r>
          </a:p>
        </p:txBody>
      </p:sp>
    </p:spTree>
    <p:extLst>
      <p:ext uri="{BB962C8B-B14F-4D97-AF65-F5344CB8AC3E}">
        <p14:creationId xmlns:p14="http://schemas.microsoft.com/office/powerpoint/2010/main" val="33394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C9E5-A56C-494E-9FBC-FA93BD245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Types of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5449-09B5-42ED-BD42-447201C7A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Lazy, Eager and Explicit 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09B09-81B5-4806-8B1A-B938E0EB3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2805">
            <a:off x="4418012" y="990600"/>
            <a:ext cx="3352800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6212" y="2316725"/>
            <a:ext cx="5181600" cy="7005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dirty="0">
                <a:solidFill>
                  <a:schemeClr val="bg2"/>
                </a:solidFill>
              </a:rPr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3718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Explicit loading </a:t>
            </a:r>
            <a:r>
              <a:rPr lang="en-US" dirty="0"/>
              <a:t>loads all records when they’re needed</a:t>
            </a:r>
          </a:p>
          <a:p>
            <a:r>
              <a:rPr lang="en-US" dirty="0"/>
              <a:t>Performed with the </a:t>
            </a:r>
            <a:r>
              <a:rPr lang="en-US" b="1" dirty="0">
                <a:solidFill>
                  <a:schemeClr val="bg1"/>
                </a:solidFill>
              </a:rPr>
              <a:t>Collection()</a:t>
            </a:r>
            <a:r>
              <a:rPr lang="en-US" dirty="0"/>
              <a:t>.</a:t>
            </a:r>
            <a:r>
              <a:rPr lang="en-US" b="1" dirty="0">
                <a:solidFill>
                  <a:schemeClr val="bg1"/>
                </a:solidFill>
              </a:rPr>
              <a:t>Load() </a:t>
            </a:r>
            <a:r>
              <a:rPr lang="en-US" dirty="0"/>
              <a:t>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Explicit Loading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6F648-A0EA-4EFC-A2D8-95FC82FBD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062" y="2639594"/>
            <a:ext cx="82296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var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employee</a:t>
            </a:r>
            <a:r>
              <a:rPr lang="en-US" sz="2800" b="1" noProof="1">
                <a:latin typeface="Consolas" panose="020B0609020204030204" pitchFamily="49" charset="0"/>
              </a:rPr>
              <a:t> = context.Employees.First();</a:t>
            </a:r>
          </a:p>
          <a:p>
            <a:endParaRPr lang="en-US" sz="2800" b="1" noProof="1">
              <a:latin typeface="Consolas" panose="020B0609020204030204" pitchFamily="49" charset="0"/>
            </a:endParaRPr>
          </a:p>
          <a:p>
            <a:r>
              <a:rPr lang="en-US" sz="2800" b="1" noProof="1">
                <a:latin typeface="Consolas" panose="020B0609020204030204" pitchFamily="49" charset="0"/>
              </a:rPr>
              <a:t>context.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Entry</a:t>
            </a:r>
            <a:r>
              <a:rPr lang="en-US" sz="2800" b="1" noProof="1">
                <a:latin typeface="Consolas" panose="020B0609020204030204" pitchFamily="49" charset="0"/>
              </a:rPr>
              <a:t>(employee)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Reference</a:t>
            </a:r>
            <a:r>
              <a:rPr lang="en-US" sz="2800" b="1" noProof="1">
                <a:latin typeface="Consolas" panose="020B0609020204030204" pitchFamily="49" charset="0"/>
              </a:rPr>
              <a:t>(e =&gt; e.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Department</a:t>
            </a:r>
            <a:r>
              <a:rPr lang="en-US" sz="2800" b="1" noProof="1">
                <a:latin typeface="Consolas" panose="020B0609020204030204" pitchFamily="49" charset="0"/>
              </a:rPr>
              <a:t>)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Load()</a:t>
            </a:r>
            <a:r>
              <a:rPr lang="en-US" sz="2800" b="1" noProof="1">
                <a:latin typeface="Consolas" panose="020B0609020204030204" pitchFamily="49" charset="0"/>
              </a:rPr>
              <a:t>;</a:t>
            </a:r>
          </a:p>
          <a:p>
            <a:endParaRPr lang="en-US" sz="2800" b="1" noProof="1">
              <a:latin typeface="Consolas" panose="020B0609020204030204" pitchFamily="49" charset="0"/>
            </a:endParaRPr>
          </a:p>
          <a:p>
            <a:r>
              <a:rPr lang="en-US" sz="2800" b="1" noProof="1">
                <a:latin typeface="Consolas" panose="020B0609020204030204" pitchFamily="49" charset="0"/>
              </a:rPr>
              <a:t>context.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Entry</a:t>
            </a:r>
            <a:r>
              <a:rPr lang="en-US" sz="2800" b="1" noProof="1">
                <a:latin typeface="Consolas" panose="020B0609020204030204" pitchFamily="49" charset="0"/>
              </a:rPr>
              <a:t>(employee)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Collection(e =&gt; e.EmployeeProjects)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Load()</a:t>
            </a:r>
            <a:r>
              <a:rPr lang="en-US" sz="2800" b="1" noProof="1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984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Eager loading </a:t>
            </a:r>
            <a:r>
              <a:rPr lang="en-US" dirty="0"/>
              <a:t>loads </a:t>
            </a:r>
            <a:r>
              <a:rPr lang="en-US" b="1" dirty="0">
                <a:solidFill>
                  <a:schemeClr val="bg1"/>
                </a:solidFill>
              </a:rPr>
              <a:t>all related records </a:t>
            </a:r>
            <a:r>
              <a:rPr lang="en-US" dirty="0"/>
              <a:t>of an entity </a:t>
            </a:r>
            <a:r>
              <a:rPr lang="en-US" b="1" dirty="0">
                <a:solidFill>
                  <a:schemeClr val="bg1"/>
                </a:solidFill>
              </a:rPr>
              <a:t>at once</a:t>
            </a:r>
          </a:p>
          <a:p>
            <a:r>
              <a:rPr lang="en-US" dirty="0"/>
              <a:t>Performed with the </a:t>
            </a:r>
            <a:r>
              <a:rPr lang="en-US" b="1" dirty="0">
                <a:solidFill>
                  <a:schemeClr val="bg1"/>
                </a:solidFill>
              </a:rPr>
              <a:t>Include</a:t>
            </a:r>
            <a:r>
              <a:rPr lang="en-US" dirty="0"/>
              <a:t>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Eager Loading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2667000"/>
            <a:ext cx="9220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context.Towns.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Include</a:t>
            </a:r>
            <a:r>
              <a:rPr lang="en-US" sz="2800" b="1" noProof="1">
                <a:latin typeface="Consolas" panose="020B0609020204030204" pitchFamily="49" charset="0"/>
              </a:rPr>
              <a:t>("Employees");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1412" y="3453735"/>
            <a:ext cx="9220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context.Towns.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Include</a:t>
            </a:r>
            <a:r>
              <a:rPr lang="en-US" sz="2800" b="1" noProof="1">
                <a:latin typeface="Consolas" panose="020B0609020204030204" pitchFamily="49" charset="0"/>
              </a:rPr>
              <a:t>(town =&gt; town.Employees);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6F648-A0EA-4EFC-A2D8-95FC82FBD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4265310"/>
            <a:ext cx="92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context.Employees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Include</a:t>
            </a:r>
            <a:r>
              <a:rPr lang="en-US" sz="2800" b="1" noProof="1">
                <a:latin typeface="Consolas" panose="020B0609020204030204" pitchFamily="49" charset="0"/>
              </a:rPr>
              <a:t>(employee =&gt; employee.Address)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  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ThenInclude</a:t>
            </a:r>
            <a:r>
              <a:rPr lang="en-US" sz="2800" b="1" noProof="1">
                <a:latin typeface="Consolas" panose="020B0609020204030204" pitchFamily="49" charset="0"/>
              </a:rPr>
              <a:t>(address =&gt; address.Town)</a:t>
            </a:r>
          </a:p>
        </p:txBody>
      </p:sp>
    </p:spTree>
    <p:extLst>
      <p:ext uri="{BB962C8B-B14F-4D97-AF65-F5344CB8AC3E}">
        <p14:creationId xmlns:p14="http://schemas.microsoft.com/office/powerpoint/2010/main" val="10190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Lazy Loading </a:t>
            </a:r>
            <a:r>
              <a:rPr lang="en-US" b="1" dirty="0">
                <a:solidFill>
                  <a:schemeClr val="bg1"/>
                </a:solidFill>
              </a:rPr>
              <a:t>delays</a:t>
            </a:r>
            <a:r>
              <a:rPr lang="en-US" dirty="0"/>
              <a:t> loading of data until it is used</a:t>
            </a:r>
          </a:p>
          <a:p>
            <a:r>
              <a:rPr lang="en-US" dirty="0"/>
              <a:t>EF Core enables lazy-loading for any navigation property that </a:t>
            </a:r>
            <a:br>
              <a:rPr lang="en-US" dirty="0"/>
            </a:br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overridden</a:t>
            </a:r>
            <a:r>
              <a:rPr lang="en-US" dirty="0"/>
              <a:t> </a:t>
            </a:r>
            <a:endParaRPr lang="bg-BG" dirty="0"/>
          </a:p>
          <a:p>
            <a:r>
              <a:rPr lang="en-US" dirty="0"/>
              <a:t>Offers better performance in certain cases</a:t>
            </a:r>
          </a:p>
          <a:p>
            <a:pPr lvl="1"/>
            <a:r>
              <a:rPr lang="en-US" dirty="0"/>
              <a:t>Less RAM usage</a:t>
            </a:r>
          </a:p>
          <a:p>
            <a:pPr lvl="1"/>
            <a:r>
              <a:rPr lang="en-US" dirty="0"/>
              <a:t>Smaller result sets returned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Lazy Loading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Install Lazy Loading Proxies</a:t>
            </a:r>
          </a:p>
          <a:p>
            <a:endParaRPr lang="en-US"/>
          </a:p>
          <a:p>
            <a:r>
              <a:rPr lang="en-US"/>
              <a:t>Enable the package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Lazy Loading Proxies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3" y="1925494"/>
            <a:ext cx="1067160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Install-Package Microsoft.EntityFrameworkCore.Proxies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3276600"/>
            <a:ext cx="1067160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void OnConfiguring (DbContextOptionsBuilder options) 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{</a:t>
            </a:r>
          </a:p>
          <a:p>
            <a:r>
              <a:rPr lang="bg-BG" sz="2800" b="1" noProof="1">
                <a:latin typeface="Consolas" panose="020B0609020204030204" pitchFamily="49" charset="0"/>
              </a:rPr>
              <a:t>  </a:t>
            </a:r>
            <a:r>
              <a:rPr lang="en-US" sz="2800" b="1" noProof="1">
                <a:latin typeface="Consolas" panose="020B0609020204030204" pitchFamily="49" charset="0"/>
              </a:rPr>
              <a:t>options </a:t>
            </a:r>
            <a:endParaRPr lang="bg-BG" sz="2800" b="1" noProof="1">
              <a:latin typeface="Consolas" panose="020B0609020204030204" pitchFamily="49" charset="0"/>
            </a:endParaRPr>
          </a:p>
          <a:p>
            <a:r>
              <a:rPr lang="bg-BG" sz="2800" b="1" noProof="1">
                <a:latin typeface="Consolas" panose="020B0609020204030204" pitchFamily="49" charset="0"/>
              </a:rPr>
              <a:t>    </a:t>
            </a:r>
            <a:r>
              <a:rPr lang="en-US" sz="2800" b="1" noProof="1">
                <a:latin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UseLazyLoadingProxies()</a:t>
            </a:r>
            <a:endParaRPr lang="bg-BG" sz="2800" b="1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bg-BG" sz="2800" b="1" noProof="1">
                <a:latin typeface="Consolas" panose="020B0609020204030204" pitchFamily="49" charset="0"/>
              </a:rPr>
              <a:t>    </a:t>
            </a:r>
            <a:r>
              <a:rPr lang="en-US" sz="2800" b="1" noProof="1">
                <a:latin typeface="Consolas" panose="020B0609020204030204" pitchFamily="49" charset="0"/>
              </a:rPr>
              <a:t>.UseSqlServer(myConnectionString);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76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C9E5-A56C-494E-9FBC-FA93BD245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Concurrency Checks</a:t>
            </a:r>
          </a:p>
        </p:txBody>
      </p:sp>
      <p:pic>
        <p:nvPicPr>
          <p:cNvPr id="4098" name="Picture 2" descr="Image result for concurrency chec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1295400"/>
            <a:ext cx="5334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0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EF Core runs in </a:t>
            </a:r>
            <a:r>
              <a:rPr lang="en-US" b="1" dirty="0">
                <a:solidFill>
                  <a:schemeClr val="bg1"/>
                </a:solidFill>
              </a:rPr>
              <a:t>optimistic concurrency </a:t>
            </a:r>
            <a:r>
              <a:rPr lang="en-US" dirty="0"/>
              <a:t>mode (no locking)</a:t>
            </a:r>
          </a:p>
          <a:p>
            <a:pPr lvl="1"/>
            <a:r>
              <a:rPr lang="en-US" dirty="0"/>
              <a:t>By default the conflict resolution</a:t>
            </a:r>
            <a:br>
              <a:rPr lang="en-US" dirty="0"/>
            </a:br>
            <a:r>
              <a:rPr lang="en-US" dirty="0"/>
              <a:t>strategy in EF is "</a:t>
            </a:r>
            <a:r>
              <a:rPr lang="en-US" b="1" dirty="0">
                <a:solidFill>
                  <a:schemeClr val="bg1"/>
                </a:solidFill>
              </a:rPr>
              <a:t>last one wins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The last change overwrites</a:t>
            </a:r>
            <a:br>
              <a:rPr lang="en-US" dirty="0"/>
            </a:br>
            <a:r>
              <a:rPr lang="en-US" dirty="0"/>
              <a:t>all previous concurrent changes</a:t>
            </a:r>
          </a:p>
          <a:p>
            <a:pPr>
              <a:buClr>
                <a:schemeClr val="tx1"/>
              </a:buClr>
            </a:pPr>
            <a:r>
              <a:rPr lang="en-US" dirty="0"/>
              <a:t>Enabling "</a:t>
            </a:r>
            <a:r>
              <a:rPr lang="en-US" b="1" dirty="0">
                <a:solidFill>
                  <a:schemeClr val="bg1"/>
                </a:solidFill>
              </a:rPr>
              <a:t>first wins</a:t>
            </a:r>
            <a:r>
              <a:rPr lang="en-US" dirty="0"/>
              <a:t>" strategy for certain property in EF: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[ConcurrencyCheck]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Optimistic Concurrency Control in EF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64D0A97-6847-4B1D-880D-CDBEE5C88040}" type="slidenum">
              <a:rPr lang="en-US" smtClean="0"/>
              <a:pPr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One Wins – Example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3FB62AE-EE50-4F95-955B-3019E753332C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000"/>
            <a:ext cx="10668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contextFirst = new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SoftUniDbContext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lastProjectFirstUser = contextFirst.Projects.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lastProjectFirstUser.Name = "Changed by the First User";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The second user changes the same record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contextSecondUser =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new SoftUniDbContext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lastProjectSecond = contextSecondUser.Projects.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lastProjectSecond.Name = "Changed by the Second User";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Conflicting changes: last wins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contextFirst.SaveChanges();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contextSecondUser.SaveChanges();</a:t>
            </a:r>
            <a:endParaRPr lang="bg-BG" sz="24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5412" y="4953000"/>
            <a:ext cx="2590800" cy="457200"/>
          </a:xfrm>
          <a:prstGeom prst="wedgeRoundRectCallout">
            <a:avLst>
              <a:gd name="adj1" fmla="val -56503"/>
              <a:gd name="adj2" fmla="val 475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Second user wins</a:t>
            </a:r>
          </a:p>
        </p:txBody>
      </p:sp>
    </p:spTree>
    <p:extLst>
      <p:ext uri="{BB962C8B-B14F-4D97-AF65-F5344CB8AC3E}">
        <p14:creationId xmlns:p14="http://schemas.microsoft.com/office/powerpoint/2010/main" val="8675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03285-689A-4E41-8F77-BD9FEA5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566F-0E0E-4BF9-A3B0-6F010803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80" y="1371603"/>
            <a:ext cx="8180332" cy="4795935"/>
          </a:xfrm>
        </p:spPr>
        <p:txBody>
          <a:bodyPr/>
          <a:lstStyle/>
          <a:p>
            <a:r>
              <a:rPr lang="en-US" sz="3600" dirty="0"/>
              <a:t>Data Access Models</a:t>
            </a:r>
          </a:p>
          <a:p>
            <a:r>
              <a:rPr lang="en-US" sz="3600" dirty="0"/>
              <a:t>ADO.NET Architecture</a:t>
            </a:r>
          </a:p>
          <a:p>
            <a:r>
              <a:rPr lang="en-US" sz="3600" dirty="0"/>
              <a:t>Accessing SQL Server from </a:t>
            </a:r>
            <a:r>
              <a:rPr lang="en-US" sz="3600" b="1" dirty="0">
                <a:solidFill>
                  <a:schemeClr val="bg1"/>
                </a:solidFill>
              </a:rPr>
              <a:t>ADO.NET</a:t>
            </a:r>
          </a:p>
          <a:p>
            <a:r>
              <a:rPr lang="en-US" sz="3600" dirty="0"/>
              <a:t>SQL Injection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C29A2-801E-45B5-8313-8492EDF996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Open()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Close() </a:t>
            </a:r>
            <a:r>
              <a:rPr lang="en-US" dirty="0"/>
              <a:t>methods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Works through the connection pool</a:t>
            </a:r>
            <a:endParaRPr lang="bg-BG" dirty="0"/>
          </a:p>
          <a:p>
            <a:r>
              <a:rPr lang="en-US" dirty="0"/>
              <a:t>DB connections are </a:t>
            </a:r>
            <a:r>
              <a:rPr lang="en-US" b="1" noProof="1">
                <a:solidFill>
                  <a:schemeClr val="bg1"/>
                </a:solidFill>
              </a:rPr>
              <a:t>IDisposable</a:t>
            </a:r>
            <a:r>
              <a:rPr lang="en-US" dirty="0"/>
              <a:t> objects</a:t>
            </a:r>
            <a:endParaRPr lang="en-US" noProof="1"/>
          </a:p>
          <a:p>
            <a:pPr lvl="1"/>
            <a:r>
              <a:rPr lang="en-US" dirty="0"/>
              <a:t>Always use the </a:t>
            </a:r>
            <a:r>
              <a:rPr lang="en-US" b="1" dirty="0">
                <a:solidFill>
                  <a:schemeClr val="bg1"/>
                </a:solidFill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</a:t>
            </a:r>
            <a:r>
              <a:rPr lang="bg-BG"/>
              <a:t> SqlConnection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 descr="Image result for sql png">
            <a:extLst>
              <a:ext uri="{FF2B5EF4-FFF2-40B4-BE49-F238E27FC236}">
                <a16:creationId xmlns:a16="http://schemas.microsoft.com/office/drawing/2014/main" id="{FF857C3B-E42E-49B8-A96B-EC782812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968191"/>
            <a:ext cx="2882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One Wins – Example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3FB62AE-EE50-4F95-955B-3019E753332C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93812" y="1676400"/>
            <a:ext cx="9829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context = new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SoftUniDbContext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lastTownFirstUser = contextFirst.Towns.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lastTownFirstUser.Name = "First User";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contextSecondUser =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new SoftUniDbContext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var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lastTownSecondUser = contextSecondUser.Towns.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lastTownSecondUser.Name = "Second User";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context.SaveChanges();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contextSecondUser.SaveChanges();</a:t>
            </a:r>
            <a:endParaRPr lang="bg-BG" sz="24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03613" y="5472938"/>
            <a:ext cx="4436376" cy="549158"/>
          </a:xfrm>
          <a:prstGeom prst="wedgeRoundRectCallout">
            <a:avLst>
              <a:gd name="adj1" fmla="val -53859"/>
              <a:gd name="adj2" fmla="val -487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DbUpdateConcurrencyException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396E346-0915-4179-B777-1CAF25030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550" y="4572000"/>
            <a:ext cx="2743200" cy="381000"/>
          </a:xfrm>
          <a:prstGeom prst="wedgeRoundRectCallout">
            <a:avLst>
              <a:gd name="adj1" fmla="val -56006"/>
              <a:gd name="adj2" fmla="val 290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Changes get saved</a:t>
            </a:r>
          </a:p>
        </p:txBody>
      </p:sp>
    </p:spTree>
    <p:extLst>
      <p:ext uri="{BB962C8B-B14F-4D97-AF65-F5344CB8AC3E}">
        <p14:creationId xmlns:p14="http://schemas.microsoft.com/office/powerpoint/2010/main" val="21978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C9E5-A56C-494E-9FBC-FA93BD245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Cascade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5449-09B5-42ED-BD42-447201C7A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Deleting Related Entities</a:t>
            </a:r>
          </a:p>
        </p:txBody>
      </p:sp>
      <p:pic>
        <p:nvPicPr>
          <p:cNvPr id="5122" name="Picture 2" descr="Image result for cascade operation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981200"/>
            <a:ext cx="3657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 FK </a:t>
            </a: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</a:rPr>
              <a:t>cascade delete </a:t>
            </a:r>
            <a:r>
              <a:rPr lang="en-US" dirty="0"/>
              <a:t>set to </a:t>
            </a:r>
            <a:r>
              <a:rPr lang="en-US" b="1" dirty="0">
                <a:solidFill>
                  <a:schemeClr val="bg1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deletes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everything </a:t>
            </a:r>
            <a:r>
              <a:rPr lang="en-US" dirty="0"/>
              <a:t>related to the deleted property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 FK </a:t>
            </a: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</a:rPr>
              <a:t>cascade delete </a:t>
            </a:r>
            <a:r>
              <a:rPr lang="en-US" dirty="0"/>
              <a:t>set to </a:t>
            </a:r>
            <a:r>
              <a:rPr lang="en-US" b="1" dirty="0">
                <a:solidFill>
                  <a:schemeClr val="bg1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throws exception </a:t>
            </a:r>
            <a:r>
              <a:rPr lang="en-US" dirty="0"/>
              <a:t>(it cannot leave the navigational property with no value)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Optional FK </a:t>
            </a: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</a:rPr>
              <a:t>cascade delete </a:t>
            </a:r>
            <a:r>
              <a:rPr lang="en-US" dirty="0"/>
              <a:t>set to </a:t>
            </a:r>
            <a:r>
              <a:rPr lang="en-US" b="1" dirty="0">
                <a:solidFill>
                  <a:schemeClr val="bg1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deletes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everything </a:t>
            </a:r>
            <a:r>
              <a:rPr lang="en-US" dirty="0"/>
              <a:t>related to the deleted property.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Optional FK </a:t>
            </a: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</a:rPr>
              <a:t>cascade delete </a:t>
            </a:r>
            <a:r>
              <a:rPr lang="en-US" dirty="0"/>
              <a:t>set to </a:t>
            </a:r>
            <a:r>
              <a:rPr lang="en-US" b="1" dirty="0">
                <a:solidFill>
                  <a:schemeClr val="bg1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sets</a:t>
            </a:r>
            <a:r>
              <a:rPr lang="en-US" dirty="0"/>
              <a:t> the value of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FK to NULL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Cascade Delete Scenarios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Using </a:t>
            </a:r>
            <a:r>
              <a:rPr lang="en-US" b="1" noProof="1">
                <a:solidFill>
                  <a:schemeClr val="bg1"/>
                </a:solidFill>
              </a:rPr>
              <a:t>OnDelete</a:t>
            </a:r>
            <a:r>
              <a:rPr lang="en-US" dirty="0"/>
              <a:t> with </a:t>
            </a:r>
            <a:r>
              <a:rPr lang="en-US" b="1" noProof="1">
                <a:solidFill>
                  <a:schemeClr val="bg1"/>
                </a:solidFill>
              </a:rPr>
              <a:t>DeleteBehavior</a:t>
            </a:r>
            <a:r>
              <a:rPr lang="en-US" dirty="0"/>
              <a:t> Enumeration: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DeleteBehavior.Cascade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ym typeface="Wingdings" panose="05000000000000000000" pitchFamily="2" charset="2"/>
              </a:rPr>
              <a:t>Deletes related entities (default for required FK)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DeleteBehavior.Restrict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ym typeface="Wingdings" panose="05000000000000000000" pitchFamily="2" charset="2"/>
              </a:rPr>
              <a:t>Throws exception on delete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DeleteBehavior.ClientSetNull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ym typeface="Wingdings" panose="05000000000000000000" pitchFamily="2" charset="2"/>
              </a:rPr>
              <a:t>Default behavior for optional FK (does not affect database)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DeleteBehavior.SetNull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ym typeface="Wingdings" panose="05000000000000000000" pitchFamily="2" charset="2"/>
              </a:rPr>
              <a:t>Sets the property to null (affects database)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Cascade Delete with Fluent 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58F2-E185-4B20-99EE-0AB1C4FFF0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Cascade delete syntax: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7E6CFB-7563-4A0A-A4B9-C371CC64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Cascade Delete with Fluent API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938DA-97CE-4232-B0DC-B792ECD290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43E643F-BB9A-4E0B-AFEE-50B100C029E8}"/>
              </a:ext>
            </a:extLst>
          </p:cNvPr>
          <p:cNvSpPr txBox="1">
            <a:spLocks/>
          </p:cNvSpPr>
          <p:nvPr/>
        </p:nvSpPr>
        <p:spPr>
          <a:xfrm>
            <a:off x="2095364" y="1905000"/>
            <a:ext cx="79980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modelBuilder.Entity&lt;User&gt;()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.HasMany(u =&gt; u.Replies)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.WithOne(a =&gt; a.Author)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OnDelete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(DeleteBehavior.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Restrict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39B318-75FE-4ABF-88AA-8817A9229454}"/>
              </a:ext>
            </a:extLst>
          </p:cNvPr>
          <p:cNvSpPr txBox="1">
            <a:spLocks/>
          </p:cNvSpPr>
          <p:nvPr/>
        </p:nvSpPr>
        <p:spPr>
          <a:xfrm>
            <a:off x="2095364" y="4038600"/>
            <a:ext cx="79980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modelBuilder.Entity&lt;User&gt;()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.HasMany(u =&gt; u.Replies)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.WithOne(a =&gt; a.Author)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OnDelete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(DeleteBehavior.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Cascade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05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  <a:p>
            <a:pPr lvl="0"/>
            <a:r>
              <a:rPr lang="en-GB"/>
              <a:t>…</a:t>
            </a:r>
            <a:endParaRPr lang="en-US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Databases can be accessed directly with </a:t>
            </a:r>
            <a:r>
              <a:rPr lang="en-US" sz="3000" b="1" dirty="0">
                <a:solidFill>
                  <a:schemeClr val="bg1"/>
                </a:solidFill>
              </a:rPr>
              <a:t>SQL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queries</a:t>
            </a:r>
            <a:r>
              <a:rPr lang="en-US" sz="3000" dirty="0">
                <a:solidFill>
                  <a:schemeClr val="bg2"/>
                </a:solidFill>
              </a:rPr>
              <a:t> from C# code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EF keeps track of the </a:t>
            </a:r>
            <a:r>
              <a:rPr lang="en-US" sz="3000" b="1" dirty="0">
                <a:solidFill>
                  <a:schemeClr val="bg1"/>
                </a:solidFill>
              </a:rPr>
              <a:t>model state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Entity Framework-Plus </a:t>
            </a:r>
            <a:r>
              <a:rPr lang="en-US" sz="3000" dirty="0">
                <a:solidFill>
                  <a:schemeClr val="bg2"/>
                </a:solidFill>
              </a:rPr>
              <a:t>lets you bundle </a:t>
            </a:r>
            <a:r>
              <a:rPr lang="en-US" sz="3000" b="1" dirty="0">
                <a:solidFill>
                  <a:schemeClr val="bg1"/>
                </a:solidFill>
              </a:rPr>
              <a:t>update</a:t>
            </a:r>
            <a:r>
              <a:rPr lang="en-US" sz="3000" dirty="0">
                <a:solidFill>
                  <a:schemeClr val="bg2"/>
                </a:solidFill>
              </a:rPr>
              <a:t> </a:t>
            </a:r>
            <a:br>
              <a:rPr lang="en-US" sz="3000" dirty="0">
                <a:solidFill>
                  <a:schemeClr val="bg2"/>
                </a:solidFill>
              </a:rPr>
            </a:br>
            <a:r>
              <a:rPr lang="en-US" sz="3000" dirty="0">
                <a:solidFill>
                  <a:schemeClr val="bg2"/>
                </a:solidFill>
              </a:rPr>
              <a:t>and </a:t>
            </a:r>
            <a:r>
              <a:rPr lang="en-US" sz="3000" b="1" dirty="0">
                <a:solidFill>
                  <a:schemeClr val="bg1"/>
                </a:solidFill>
              </a:rPr>
              <a:t>delete</a:t>
            </a:r>
            <a:r>
              <a:rPr lang="en-US" sz="3000" dirty="0">
                <a:solidFill>
                  <a:schemeClr val="bg2"/>
                </a:solidFill>
              </a:rPr>
              <a:t> operations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With multiple users, </a:t>
            </a:r>
            <a:r>
              <a:rPr lang="en-US" sz="3000" b="1" dirty="0">
                <a:solidFill>
                  <a:schemeClr val="bg1"/>
                </a:solidFill>
              </a:rPr>
              <a:t>concurrency</a:t>
            </a:r>
            <a:r>
              <a:rPr lang="en-US" sz="3000" dirty="0">
                <a:solidFill>
                  <a:schemeClr val="bg2"/>
                </a:solidFill>
              </a:rPr>
              <a:t> of operations </a:t>
            </a:r>
            <a:br>
              <a:rPr lang="en-US" sz="3000" dirty="0">
                <a:solidFill>
                  <a:schemeClr val="bg2"/>
                </a:solidFill>
              </a:rPr>
            </a:br>
            <a:r>
              <a:rPr lang="en-US" sz="3000" dirty="0">
                <a:solidFill>
                  <a:schemeClr val="bg2"/>
                </a:solidFill>
              </a:rPr>
              <a:t>must be observed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Cascade delete </a:t>
            </a:r>
            <a:r>
              <a:rPr lang="en-US" sz="3000" dirty="0">
                <a:solidFill>
                  <a:schemeClr val="bg2"/>
                </a:solidFill>
              </a:rPr>
              <a:t>is on by default</a:t>
            </a:r>
          </a:p>
        </p:txBody>
      </p:sp>
    </p:spTree>
    <p:extLst>
      <p:ext uri="{BB962C8B-B14F-4D97-AF65-F5344CB8AC3E}">
        <p14:creationId xmlns:p14="http://schemas.microsoft.com/office/powerpoint/2010/main" val="2743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A59D8E-B5CF-453D-A268-8EB926B93926}"/>
              </a:ext>
            </a:extLst>
          </p:cNvPr>
          <p:cNvSpPr>
            <a:spLocks noGrp="1"/>
          </p:cNvSpPr>
          <p:nvPr/>
        </p:nvSpPr>
        <p:spPr>
          <a:xfrm>
            <a:off x="-153988" y="6400800"/>
            <a:ext cx="12114212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Manual Mapping</a:t>
            </a:r>
          </a:p>
          <a:p>
            <a:r>
              <a:rPr lang="en-US" dirty="0"/>
              <a:t>and </a:t>
            </a:r>
            <a:r>
              <a:rPr lang="en-US" noProof="1"/>
              <a:t>AutoMapper Library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Auto Mapping Objects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1602" y="5909744"/>
            <a:ext cx="2950749" cy="395548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1602" y="6334540"/>
            <a:ext cx="2950749" cy="363232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791"/>
            <a:ext cx="2950749" cy="52481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/>
              <a:t>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1045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61708" y="2283155"/>
            <a:ext cx="5172400" cy="2844820"/>
            <a:chOff x="3470106" y="2473143"/>
            <a:chExt cx="5173747" cy="28455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106" y="2473143"/>
              <a:ext cx="5173747" cy="2845561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136900" y="3116868"/>
              <a:ext cx="1597730" cy="1320800"/>
              <a:chOff x="2292099" y="1549501"/>
              <a:chExt cx="2218215" cy="198179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46" y="2214330"/>
                <a:ext cx="1316968" cy="131696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2099" y="1549501"/>
                <a:ext cx="1802493" cy="18024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995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5954" indent="-445954">
              <a:lnSpc>
                <a:spcPts val="3999"/>
              </a:lnSpc>
              <a:buFontTx/>
              <a:buAutoNum type="arabicPeriod"/>
            </a:pPr>
            <a:r>
              <a:rPr lang="en-US" sz="3199" dirty="0"/>
              <a:t>DTO Definition</a:t>
            </a:r>
          </a:p>
          <a:p>
            <a:pPr marL="445954" indent="-445954">
              <a:lnSpc>
                <a:spcPts val="3999"/>
              </a:lnSpc>
              <a:buFontTx/>
              <a:buAutoNum type="arabicPeriod"/>
            </a:pPr>
            <a:r>
              <a:rPr lang="en-US" sz="3199" dirty="0"/>
              <a:t>Manual Mapping</a:t>
            </a:r>
          </a:p>
          <a:p>
            <a:pPr marL="445954" indent="-445954">
              <a:lnSpc>
                <a:spcPts val="3999"/>
              </a:lnSpc>
              <a:buFontTx/>
              <a:buAutoNum type="arabicPeriod"/>
            </a:pPr>
            <a:r>
              <a:rPr lang="en-US" sz="3199" noProof="1"/>
              <a:t>AutoMapper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2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497" b="1" dirty="0"/>
              <a:t>#csharp-</a:t>
            </a:r>
            <a:r>
              <a:rPr lang="en-US" sz="11497" b="1" dirty="0" err="1"/>
              <a:t>db</a:t>
            </a:r>
            <a:endParaRPr lang="en-US" sz="114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4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ExecuteScalar()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Returns a single value</a:t>
            </a:r>
            <a:r>
              <a:rPr lang="bg-BG" dirty="0"/>
              <a:t> </a:t>
            </a:r>
            <a:r>
              <a:rPr lang="en-US" dirty="0"/>
              <a:t>- the value in the first column of the</a:t>
            </a:r>
            <a:r>
              <a:rPr lang="bg-BG" dirty="0"/>
              <a:t> </a:t>
            </a:r>
            <a:r>
              <a:rPr lang="en-US" dirty="0"/>
              <a:t>first row of the</a:t>
            </a:r>
            <a:br>
              <a:rPr lang="en-US" dirty="0"/>
            </a:br>
            <a:r>
              <a:rPr lang="en-US" dirty="0"/>
              <a:t>result set (as </a:t>
            </a:r>
            <a:r>
              <a:rPr lang="en-US" b="1" noProof="1">
                <a:solidFill>
                  <a:schemeClr val="bg1"/>
                </a:solidFill>
              </a:rPr>
              <a:t>System.Object</a:t>
            </a:r>
            <a:r>
              <a:rPr lang="en-US" dirty="0"/>
              <a:t>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ExecuteReader()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Returns a </a:t>
            </a:r>
            <a:r>
              <a:rPr lang="en-US" b="1" noProof="1">
                <a:solidFill>
                  <a:schemeClr val="bg1"/>
                </a:solidFill>
              </a:rPr>
              <a:t>SqlDataReader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It is a cursor over the returned records (result set)</a:t>
            </a:r>
            <a:endParaRPr lang="bg-BG" dirty="0"/>
          </a:p>
          <a:p>
            <a:pPr lvl="2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ExecuteNonQuery()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>
                <a:solidFill>
                  <a:schemeClr val="bg1"/>
                </a:solidFill>
              </a:rPr>
              <a:t>int</a:t>
            </a:r>
            <a:r>
              <a:rPr lang="bg-BG" dirty="0"/>
              <a:t>)</a:t>
            </a:r>
          </a:p>
          <a:p>
            <a:pPr lvl="2">
              <a:buClr>
                <a:schemeClr val="tx1"/>
              </a:buClr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bg-BG"/>
              <a:t> </a:t>
            </a:r>
            <a:r>
              <a:rPr lang="en-US" noProof="1"/>
              <a:t>SqlCommand</a:t>
            </a:r>
            <a:r>
              <a:rPr lang="en-US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Transfer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Definition and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99" y="1310622"/>
            <a:ext cx="2275309" cy="26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DTO</a:t>
            </a:r>
            <a:r>
              <a:rPr lang="en-US" dirty="0"/>
              <a:t> is an object that </a:t>
            </a:r>
            <a:r>
              <a:rPr lang="en-US" b="1" dirty="0">
                <a:solidFill>
                  <a:schemeClr val="bg1"/>
                </a:solidFill>
              </a:rPr>
              <a:t>carries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between processes</a:t>
            </a:r>
          </a:p>
          <a:p>
            <a:pPr lvl="1"/>
            <a:r>
              <a:rPr lang="en-US" dirty="0"/>
              <a:t>Used to </a:t>
            </a:r>
            <a:r>
              <a:rPr lang="en-US" b="1" dirty="0">
                <a:solidFill>
                  <a:schemeClr val="bg1"/>
                </a:solidFill>
              </a:rPr>
              <a:t>aggregate</a:t>
            </a:r>
            <a:r>
              <a:rPr lang="en-US" dirty="0"/>
              <a:t> only the </a:t>
            </a:r>
            <a:r>
              <a:rPr lang="en-US" b="1" dirty="0">
                <a:solidFill>
                  <a:schemeClr val="bg1"/>
                </a:solidFill>
              </a:rPr>
              <a:t>needed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in a single call</a:t>
            </a:r>
          </a:p>
          <a:p>
            <a:pPr lvl="1"/>
            <a:r>
              <a:rPr lang="en-US" dirty="0"/>
              <a:t>Example: In web applications, between the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client</a:t>
            </a:r>
          </a:p>
          <a:p>
            <a:r>
              <a:rPr lang="en-US" dirty="0"/>
              <a:t>Doesn't contain any logic – only </a:t>
            </a:r>
            <a:r>
              <a:rPr lang="en-US" b="1" dirty="0">
                <a:solidFill>
                  <a:schemeClr val="bg1"/>
                </a:solidFill>
              </a:rPr>
              <a:t>stores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Data Transfer Object?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09224" y="4190802"/>
            <a:ext cx="7770376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ProductDTO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string Name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int StockQty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53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Remove</a:t>
            </a:r>
            <a:r>
              <a:rPr lang="en-US" dirty="0"/>
              <a:t> circular references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Hide</a:t>
            </a:r>
            <a:r>
              <a:rPr lang="en-US" dirty="0"/>
              <a:t> particular properties that </a:t>
            </a:r>
            <a:r>
              <a:rPr lang="en-US" b="1" dirty="0">
                <a:solidFill>
                  <a:schemeClr val="bg1"/>
                </a:solidFill>
              </a:rPr>
              <a:t>clients</a:t>
            </a:r>
            <a:r>
              <a:rPr lang="en-US" dirty="0"/>
              <a:t> are not supposed to view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Omit</a:t>
            </a:r>
            <a:r>
              <a:rPr lang="en-US" dirty="0"/>
              <a:t> some properties in order 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payload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Flatten</a:t>
            </a:r>
            <a:r>
              <a:rPr lang="en-US" dirty="0"/>
              <a:t> object graphs that contain nested objects to make </a:t>
            </a:r>
            <a:br>
              <a:rPr lang="en-US" dirty="0"/>
            </a:br>
            <a:r>
              <a:rPr lang="en-US" dirty="0"/>
              <a:t>them more convenient for clients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Decouple</a:t>
            </a:r>
            <a:r>
              <a:rPr lang="en-US" dirty="0"/>
              <a:t> your service layer from your database layer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DTO Usage Scenarios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Relationship Diagram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Mapping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85621" y="2334614"/>
            <a:ext cx="3123386" cy="2084730"/>
            <a:chOff x="1065212" y="3124200"/>
            <a:chExt cx="3124200" cy="2085273"/>
          </a:xfrm>
        </p:grpSpPr>
        <p:sp>
          <p:nvSpPr>
            <p:cNvPr id="10" name="Rectangle 9"/>
            <p:cNvSpPr/>
            <p:nvPr/>
          </p:nvSpPr>
          <p:spPr>
            <a:xfrm>
              <a:off x="1065212" y="3124200"/>
              <a:ext cx="3124200" cy="4691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5212" y="3593398"/>
              <a:ext cx="3124200" cy="1616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59906" rIns="359906" rtlCol="0" anchor="ctr"/>
            <a:lstStyle/>
            <a:p>
              <a:r>
                <a:rPr lang="en-US" sz="2799" b="1" noProof="1">
                  <a:solidFill>
                    <a:schemeClr val="tx1"/>
                  </a:solidFill>
                </a:rPr>
                <a:t>ProductId</a:t>
              </a:r>
            </a:p>
            <a:p>
              <a:r>
                <a:rPr lang="en-US" sz="2799" b="1" dirty="0">
                  <a:solidFill>
                    <a:schemeClr val="tx1"/>
                  </a:solidFill>
                </a:rPr>
                <a:t>Name</a:t>
              </a:r>
            </a:p>
            <a:p>
              <a:r>
                <a:rPr lang="en-US" sz="2799" b="1" dirty="0">
                  <a:solidFill>
                    <a:schemeClr val="tx1"/>
                  </a:solidFill>
                </a:rPr>
                <a:t>Description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55997" y="2334614"/>
            <a:ext cx="3123386" cy="2084730"/>
            <a:chOff x="8075612" y="3124200"/>
            <a:chExt cx="3124200" cy="2085273"/>
          </a:xfrm>
        </p:grpSpPr>
        <p:sp>
          <p:nvSpPr>
            <p:cNvPr id="12" name="Rectangle 11"/>
            <p:cNvSpPr/>
            <p:nvPr/>
          </p:nvSpPr>
          <p:spPr>
            <a:xfrm>
              <a:off x="8075612" y="3124200"/>
              <a:ext cx="3124200" cy="46919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75612" y="3593398"/>
              <a:ext cx="3124200" cy="16160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59906" rIns="359906" rtlCol="0" anchor="ctr"/>
            <a:lstStyle/>
            <a:p>
              <a:r>
                <a:rPr lang="en-US" sz="2799" b="1" noProof="1">
                  <a:solidFill>
                    <a:schemeClr val="tx1"/>
                  </a:solidFill>
                </a:rPr>
                <a:t>StorageId</a:t>
              </a:r>
            </a:p>
            <a:p>
              <a:r>
                <a:rPr lang="en-US" sz="2799" b="1" dirty="0">
                  <a:solidFill>
                    <a:schemeClr val="tx1"/>
                  </a:solidFill>
                </a:rPr>
                <a:t>Name</a:t>
              </a:r>
            </a:p>
            <a:p>
              <a:r>
                <a:rPr lang="en-US" sz="2799" b="1" dirty="0">
                  <a:solidFill>
                    <a:schemeClr val="tx1"/>
                  </a:solidFill>
                </a:rPr>
                <a:t>Location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31131" y="4197867"/>
            <a:ext cx="3123386" cy="2084730"/>
            <a:chOff x="4570412" y="3124200"/>
            <a:chExt cx="3124200" cy="2085273"/>
          </a:xfrm>
        </p:grpSpPr>
        <p:sp>
          <p:nvSpPr>
            <p:cNvPr id="14" name="Rectangle 13"/>
            <p:cNvSpPr/>
            <p:nvPr/>
          </p:nvSpPr>
          <p:spPr>
            <a:xfrm>
              <a:off x="4570412" y="3124200"/>
              <a:ext cx="3124200" cy="4691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noProof="1">
                  <a:solidFill>
                    <a:schemeClr val="tx1"/>
                  </a:solidFill>
                </a:rPr>
                <a:t>ProductStock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0412" y="3593398"/>
              <a:ext cx="3124200" cy="16160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59906" rIns="359906" rtlCol="0" anchor="ctr"/>
            <a:lstStyle/>
            <a:p>
              <a:r>
                <a:rPr lang="en-US" sz="2799" b="1" dirty="0">
                  <a:solidFill>
                    <a:schemeClr val="tx1"/>
                  </a:solidFill>
                </a:rPr>
                <a:t>Quantity</a:t>
              </a:r>
            </a:p>
            <a:p>
              <a:r>
                <a:rPr lang="en-US" sz="2799" b="1" noProof="1">
                  <a:solidFill>
                    <a:schemeClr val="tx1"/>
                  </a:solidFill>
                </a:rPr>
                <a:t>ProductId</a:t>
              </a:r>
            </a:p>
            <a:p>
              <a:r>
                <a:rPr lang="en-US" sz="2799" b="1" noProof="1">
                  <a:solidFill>
                    <a:schemeClr val="tx1"/>
                  </a:solidFill>
                </a:rPr>
                <a:t>StorageId</a:t>
              </a:r>
            </a:p>
          </p:txBody>
        </p:sp>
      </p:grpSp>
      <p:cxnSp>
        <p:nvCxnSpPr>
          <p:cNvPr id="35" name="Connector: Elbow 34"/>
          <p:cNvCxnSpPr>
            <a:cxnSpLocks/>
          </p:cNvCxnSpPr>
          <p:nvPr/>
        </p:nvCxnSpPr>
        <p:spPr>
          <a:xfrm>
            <a:off x="2734867" y="3184264"/>
            <a:ext cx="1912122" cy="2303400"/>
          </a:xfrm>
          <a:prstGeom prst="bentConnector3">
            <a:avLst>
              <a:gd name="adj1" fmla="val 7549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/>
          <p:cNvCxnSpPr>
            <a:cxnSpLocks/>
          </p:cNvCxnSpPr>
          <p:nvPr/>
        </p:nvCxnSpPr>
        <p:spPr>
          <a:xfrm rot="10800000" flipV="1">
            <a:off x="6538324" y="3184734"/>
            <a:ext cx="2043054" cy="2735288"/>
          </a:xfrm>
          <a:prstGeom prst="bentConnector3">
            <a:avLst>
              <a:gd name="adj1" fmla="val 24831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843532" y="4815577"/>
            <a:ext cx="3021861" cy="919162"/>
          </a:xfrm>
          <a:prstGeom prst="wedgeRoundRectCallout">
            <a:avLst>
              <a:gd name="adj1" fmla="val 75446"/>
              <a:gd name="adj2" fmla="val -2320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data</a:t>
            </a:r>
          </a:p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mapping table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7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Get product name and stock quantity in a new DTO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Mapping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71384" y="2127360"/>
            <a:ext cx="7322543" cy="2855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var product = context.Products.FirstOrDefault();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var productDto = new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ProductDTO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Name = product.Name,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StockQty = product.ProductStocks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  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Sum</a:t>
            </a:r>
            <a:r>
              <a:rPr lang="en-US" sz="2799" b="1" noProof="1">
                <a:latin typeface="Consolas" pitchFamily="49" charset="0"/>
              </a:rPr>
              <a:t>(ps =&gt; ps.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Quantity</a:t>
            </a:r>
            <a:r>
              <a:rPr lang="en-US" sz="2799" b="1" noProof="1">
                <a:latin typeface="Consolas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};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989" y="5230019"/>
            <a:ext cx="3809008" cy="919162"/>
          </a:xfrm>
          <a:prstGeom prst="wedgeRoundRectCallout">
            <a:avLst>
              <a:gd name="adj1" fmla="val -41459"/>
              <a:gd name="adj2" fmla="val -7918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information from mapping table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AutoMapper</a:t>
            </a:r>
            <a:r>
              <a:rPr lang="en-US" dirty="0"/>
              <a:t> Library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Automatic Translation of Domain Objects</a:t>
            </a:r>
            <a:endParaRPr lang="en-US" dirty="0"/>
          </a:p>
        </p:txBody>
      </p:sp>
      <p:pic>
        <p:nvPicPr>
          <p:cNvPr id="1026" name="Picture 2" descr="http://automapper.org/images/black_logo.png">
            <a:extLst>
              <a:ext uri="{FF2B5EF4-FFF2-40B4-BE49-F238E27FC236}">
                <a16:creationId xmlns:a16="http://schemas.microsoft.com/office/drawing/2014/main" id="{F7B3183E-A5F4-4326-98EA-E69FDE1C5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23" y="2518465"/>
            <a:ext cx="3460029" cy="34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Library to eliminate </a:t>
            </a:r>
            <a:r>
              <a:rPr lang="en-US" b="1" dirty="0">
                <a:solidFill>
                  <a:schemeClr val="bg1"/>
                </a:solidFill>
              </a:rPr>
              <a:t>manual mapping </a:t>
            </a:r>
            <a:r>
              <a:rPr lang="en-US" dirty="0"/>
              <a:t>code</a:t>
            </a:r>
          </a:p>
          <a:p>
            <a:r>
              <a:rPr lang="en-US" dirty="0"/>
              <a:t>Available as a </a:t>
            </a:r>
            <a:r>
              <a:rPr lang="en-US" b="1" noProof="1">
                <a:solidFill>
                  <a:schemeClr val="bg1"/>
                </a:solidFill>
              </a:rPr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Official </a:t>
            </a:r>
            <a:r>
              <a:rPr lang="en-US" b="1" noProof="1">
                <a:solidFill>
                  <a:schemeClr val="bg1"/>
                </a:solidFill>
                <a:hlinkClick r:id="rId2"/>
              </a:rPr>
              <a:t>Git</a:t>
            </a:r>
            <a:r>
              <a:rPr lang="en-US" b="1" dirty="0">
                <a:solidFill>
                  <a:schemeClr val="bg1"/>
                </a:solidFill>
                <a:hlinkClick r:id="rId2"/>
              </a:rPr>
              <a:t>Hub Page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noProof="1"/>
              <a:t>AutoMapper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94162" y="5699700"/>
            <a:ext cx="7922736" cy="436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Install-Package</a:t>
            </a:r>
            <a:r>
              <a:rPr lang="en-US" sz="2799" b="1" noProof="1">
                <a:latin typeface="Consolas" pitchFamily="49" charset="0"/>
              </a:rPr>
              <a:t> AutoMapper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84EE0-6256-4AA5-8037-CD39D3D2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62" y="3221351"/>
            <a:ext cx="6856808" cy="22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AutoMapper</a:t>
            </a:r>
            <a:r>
              <a:rPr lang="en-US" dirty="0"/>
              <a:t> offers a </a:t>
            </a:r>
            <a:r>
              <a:rPr lang="en-US" b="1" dirty="0">
                <a:solidFill>
                  <a:schemeClr val="bg1"/>
                </a:solidFill>
              </a:rPr>
              <a:t>static service </a:t>
            </a:r>
            <a:r>
              <a:rPr lang="en-US" dirty="0"/>
              <a:t>for use and configuration</a:t>
            </a:r>
          </a:p>
          <a:p>
            <a:pPr lvl="1"/>
            <a:r>
              <a:rPr lang="en-US" dirty="0"/>
              <a:t>Add mappings between objects and DTOs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Properties will be mapped </a:t>
            </a:r>
            <a:r>
              <a:rPr lang="en-US" b="1" dirty="0">
                <a:solidFill>
                  <a:schemeClr val="bg1"/>
                </a:solidFill>
              </a:rPr>
              <a:t>by 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and Configuration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2619" y="2614285"/>
            <a:ext cx="9990484" cy="781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Mapper</a:t>
            </a:r>
            <a:r>
              <a:rPr lang="en-US" sz="2799" b="1" noProof="1">
                <a:latin typeface="Consolas" pitchFamily="49" charset="0"/>
              </a:rPr>
              <a:t>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799" b="1" noProof="1">
                <a:latin typeface="Consolas" pitchFamily="49" charset="0"/>
              </a:rPr>
              <a:t>(cfg =&gt; cfg.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799" b="1" noProof="1">
                <a:latin typeface="Consolas" pitchFamily="49" charset="0"/>
              </a:rPr>
              <a:t>&lt;Product, ProductDTO&gt;());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2619" y="4633053"/>
            <a:ext cx="9990484" cy="781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var product = context.Products.FirstOrDefault();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ProductDTO dto =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Mapper</a:t>
            </a:r>
            <a:r>
              <a:rPr lang="en-US" sz="2799" b="1" noProof="1">
                <a:latin typeface="Consolas" pitchFamily="49" charset="0"/>
              </a:rPr>
              <a:t>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Map</a:t>
            </a:r>
            <a:r>
              <a:rPr lang="en-US" sz="2799" b="1" noProof="1">
                <a:latin typeface="Consolas" pitchFamily="49" charset="0"/>
              </a:rPr>
              <a:t>&lt;ProductDTO&gt;(product);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736123" y="1871428"/>
            <a:ext cx="1465672" cy="510645"/>
          </a:xfrm>
          <a:prstGeom prst="wedgeRoundRectCallout">
            <a:avLst>
              <a:gd name="adj1" fmla="val 795"/>
              <a:gd name="adj2" fmla="val 1001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472453" y="3395834"/>
            <a:ext cx="1601371" cy="460042"/>
          </a:xfrm>
          <a:prstGeom prst="wedgeRoundRectCallout">
            <a:avLst>
              <a:gd name="adj1" fmla="val -68225"/>
              <a:gd name="adj2" fmla="val -559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978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You can configure all mapping configurations at once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Mappings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342" y="2262206"/>
            <a:ext cx="10208141" cy="25046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Mapper</a:t>
            </a:r>
            <a:r>
              <a:rPr lang="en-US" sz="2799" b="1" noProof="1">
                <a:latin typeface="Consolas" pitchFamily="49" charset="0"/>
              </a:rPr>
              <a:t>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799" b="1" noProof="1">
                <a:latin typeface="Consolas" pitchFamily="49" charset="0"/>
              </a:rPr>
              <a:t>(cfg =&gt; 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cfg.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799" b="1" noProof="1">
                <a:latin typeface="Consolas" pitchFamily="49" charset="0"/>
              </a:rPr>
              <a:t>&lt;Product, ProductDTO&gt;();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cfg.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799" b="1" noProof="1">
                <a:latin typeface="Consolas" pitchFamily="49" charset="0"/>
              </a:rPr>
              <a:t>&lt;Order, OrderDTO&gt;();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cfg.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799" b="1" noProof="1">
                <a:latin typeface="Consolas" pitchFamily="49" charset="0"/>
              </a:rPr>
              <a:t>&lt;Client, ClientDTO&gt;();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cfg.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799" b="1" noProof="1">
                <a:latin typeface="Consolas" pitchFamily="49" charset="0"/>
              </a:rPr>
              <a:t>&lt;SupportTicket, TicketDTO&gt;();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394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Map properties that don't match naming convention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Member Mapping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1" y="1868504"/>
            <a:ext cx="10665222" cy="2160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Mapper.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799" b="1" noProof="1">
                <a:latin typeface="Consolas" pitchFamily="49" charset="0"/>
              </a:rPr>
              <a:t>(cfg =&gt;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cfg.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799" b="1" noProof="1">
                <a:latin typeface="Consolas" pitchFamily="49" charset="0"/>
              </a:rPr>
              <a:t>&lt;Product, ProductDTO&gt;()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   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ForMember</a:t>
            </a:r>
            <a:r>
              <a:rPr lang="en-US" sz="2799" b="1" noProof="1">
                <a:latin typeface="Consolas" pitchFamily="49" charset="0"/>
              </a:rPr>
              <a:t>(dto =&gt; dto.StockQty,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              opt =&gt; opt.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</a:rPr>
              <a:t>MapFrom</a:t>
            </a:r>
            <a:r>
              <a:rPr lang="en-US" sz="2799" b="1" noProof="1">
                <a:latin typeface="Consolas" pitchFamily="49" charset="0"/>
              </a:rPr>
              <a:t>(src =&gt; </a:t>
            </a:r>
          </a:p>
          <a:p>
            <a:pPr>
              <a:lnSpc>
                <a:spcPct val="80000"/>
              </a:lnSpc>
            </a:pPr>
            <a:r>
              <a:rPr lang="en-US" sz="2799" b="1" noProof="1">
                <a:latin typeface="Consolas" pitchFamily="49" charset="0"/>
              </a:rPr>
              <a:t>                  src.ProductStocks.Sum(p =&gt; p.Quantity))));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183561" y="1905397"/>
            <a:ext cx="169819" cy="380901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7"/>
          <p:cNvSpPr/>
          <p:nvPr/>
        </p:nvSpPr>
        <p:spPr>
          <a:xfrm>
            <a:off x="3383987" y="3606112"/>
            <a:ext cx="169819" cy="380901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/>
          <p:cNvSpPr/>
          <p:nvPr/>
        </p:nvSpPr>
        <p:spPr>
          <a:xfrm>
            <a:off x="3204415" y="3606112"/>
            <a:ext cx="169819" cy="380901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0" name="Rectangle 9"/>
          <p:cNvSpPr/>
          <p:nvPr/>
        </p:nvSpPr>
        <p:spPr>
          <a:xfrm>
            <a:off x="3015681" y="3606112"/>
            <a:ext cx="169819" cy="380901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1" name="Rectangle 10"/>
          <p:cNvSpPr/>
          <p:nvPr/>
        </p:nvSpPr>
        <p:spPr>
          <a:xfrm>
            <a:off x="3834402" y="2583638"/>
            <a:ext cx="169819" cy="380901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2" name="Rectangle 11"/>
          <p:cNvSpPr/>
          <p:nvPr/>
        </p:nvSpPr>
        <p:spPr>
          <a:xfrm>
            <a:off x="7504424" y="2919497"/>
            <a:ext cx="169819" cy="380901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8288501" y="1850754"/>
            <a:ext cx="3097549" cy="510645"/>
          </a:xfrm>
          <a:prstGeom prst="wedgeRoundRectCallout">
            <a:avLst>
              <a:gd name="adj1" fmla="val -56735"/>
              <a:gd name="adj2" fmla="val 12772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Destination property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9569061" y="2599302"/>
            <a:ext cx="1816989" cy="510645"/>
          </a:xfrm>
          <a:prstGeom prst="wedgeRoundRectCallout">
            <a:avLst>
              <a:gd name="adj1" fmla="val -75906"/>
              <a:gd name="adj2" fmla="val 3650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1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SqlCommand</a:t>
            </a:r>
            <a:r>
              <a:rPr lang="en-US"/>
              <a:t>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06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2BD3-638B-4B49-9C00-3FB64EF74A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AutoMapper</a:t>
            </a:r>
            <a:r>
              <a:rPr lang="en-US" dirty="0"/>
              <a:t> can also be used to flatten complex properties</a:t>
            </a:r>
          </a:p>
          <a:p>
            <a:pPr marL="609036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1DC7A4-9B6E-4B4F-8D5B-19699B9B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Flattening Complex Properties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20120-109F-4008-9782-225D7E01EA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D924A-D477-4E05-BBAE-ECFCBC293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88" y="2618891"/>
            <a:ext cx="10447564" cy="2750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399" b="1" noProof="1">
                <a:latin typeface="Consolas" pitchFamily="49" charset="0"/>
              </a:rPr>
              <a:t>(cfg =&gt; 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cfg.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Event</a:t>
            </a:r>
            <a:r>
              <a:rPr lang="en-US" sz="2399" b="1" noProof="1">
                <a:latin typeface="Consolas" pitchFamily="49" charset="0"/>
              </a:rPr>
              <a:t>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CalendarEventViewModel</a:t>
            </a:r>
            <a:r>
              <a:rPr lang="en-US" sz="2399" b="1" noProof="1">
                <a:latin typeface="Consolas" pitchFamily="49" charset="0"/>
              </a:rPr>
              <a:t>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ForMember</a:t>
            </a:r>
            <a:r>
              <a:rPr lang="en-US" sz="2399" b="1" noProof="1">
                <a:latin typeface="Consolas" pitchFamily="49" charset="0"/>
              </a:rPr>
              <a:t>(dest =&gt; dest.Date,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          opt =&gt; opt.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MapFrom</a:t>
            </a:r>
            <a:r>
              <a:rPr lang="en-US" sz="2399" b="1" noProof="1">
                <a:latin typeface="Consolas" pitchFamily="49" charset="0"/>
              </a:rPr>
              <a:t>(src =&gt; src.Date.Date))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ForMember</a:t>
            </a:r>
            <a:r>
              <a:rPr lang="en-US" sz="2399" b="1" noProof="1">
                <a:latin typeface="Consolas" pitchFamily="49" charset="0"/>
              </a:rPr>
              <a:t>(dest =&gt; dest.Hour,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          opt =&gt; opt.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MapFrom</a:t>
            </a:r>
            <a:r>
              <a:rPr lang="en-US" sz="2399" b="1" noProof="1">
                <a:latin typeface="Consolas" pitchFamily="49" charset="0"/>
              </a:rPr>
              <a:t>(src =&gt; src.Date.Hour))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ForMember</a:t>
            </a:r>
            <a:r>
              <a:rPr lang="en-US" sz="2399" b="1" noProof="1">
                <a:latin typeface="Consolas" pitchFamily="49" charset="0"/>
              </a:rPr>
              <a:t>(dest =&gt; dest.Minute,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            opt =&gt; opt.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MapFrom</a:t>
            </a:r>
            <a:r>
              <a:rPr lang="en-US" sz="2399" b="1" noProof="1">
                <a:latin typeface="Consolas" pitchFamily="49" charset="0"/>
              </a:rPr>
              <a:t>(src =&gt; src.Date.Minute)));</a:t>
            </a:r>
          </a:p>
        </p:txBody>
      </p:sp>
    </p:spTree>
    <p:extLst>
      <p:ext uri="{BB962C8B-B14F-4D97-AF65-F5344CB8AC3E}">
        <p14:creationId xmlns:p14="http://schemas.microsoft.com/office/powerpoint/2010/main" val="4673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Flattening</a:t>
            </a:r>
            <a:r>
              <a:rPr lang="en-US" dirty="0"/>
              <a:t> of related objects is automatically supported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AutoMapper</a:t>
            </a:r>
            <a:r>
              <a:rPr lang="en-US" dirty="0"/>
              <a:t> understands </a:t>
            </a:r>
            <a:r>
              <a:rPr lang="en-US" noProof="1"/>
              <a:t>ClientName</a:t>
            </a:r>
            <a:r>
              <a:rPr lang="en-US" dirty="0"/>
              <a:t> is the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of a </a:t>
            </a:r>
            <a:r>
              <a:rPr lang="en-US" b="1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Flattening Complex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424" y="2057757"/>
            <a:ext cx="9293977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OrderDTO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string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ClientName</a:t>
            </a:r>
            <a:r>
              <a:rPr lang="en-US" sz="2399" b="1" noProof="1">
                <a:latin typeface="Consolas" pitchFamily="49" charset="0"/>
              </a:rPr>
              <a:t>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decimal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Total</a:t>
            </a:r>
            <a:r>
              <a:rPr lang="en-US" sz="2399" b="1" noProof="1">
                <a:latin typeface="Consolas" pitchFamily="49" charset="0"/>
              </a:rPr>
              <a:t>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4862822"/>
            <a:ext cx="10360499" cy="6830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399" b="1" noProof="1">
                <a:latin typeface="Consolas" pitchFamily="49" charset="0"/>
              </a:rPr>
              <a:t>(cfg =&gt; cfg.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</a:t>
            </a:r>
            <a:r>
              <a:rPr lang="en-US" sz="2399" b="1" noProof="1">
                <a:latin typeface="Consolas" pitchFamily="49" charset="0"/>
              </a:rPr>
              <a:t>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OrderDTO</a:t>
            </a:r>
            <a:r>
              <a:rPr lang="en-US" sz="2399" b="1" noProof="1">
                <a:latin typeface="Consolas" pitchFamily="49" charset="0"/>
              </a:rPr>
              <a:t>&gt;());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OrderDTO dto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Mapper</a:t>
            </a:r>
            <a:r>
              <a:rPr lang="en-US" sz="2399" b="1" noProof="1">
                <a:latin typeface="Consolas" pitchFamily="49" charset="0"/>
              </a:rPr>
              <a:t>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Map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</a:t>
            </a:r>
            <a:r>
              <a:rPr lang="en-US" sz="2399" b="1" noProof="1">
                <a:latin typeface="Consolas" pitchFamily="49" charset="0"/>
              </a:rPr>
              <a:t>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OrderDTO</a:t>
            </a:r>
            <a:r>
              <a:rPr lang="en-US" sz="2399" b="1" noProof="1">
                <a:latin typeface="Consolas" pitchFamily="49" charset="0"/>
              </a:rPr>
              <a:t>&gt;(order);</a:t>
            </a:r>
          </a:p>
        </p:txBody>
      </p:sp>
    </p:spTree>
    <p:extLst>
      <p:ext uri="{BB962C8B-B14F-4D97-AF65-F5344CB8AC3E}">
        <p14:creationId xmlns:p14="http://schemas.microsoft.com/office/powerpoint/2010/main" val="23786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Unflattening</a:t>
            </a:r>
            <a:r>
              <a:rPr lang="en-US" dirty="0"/>
              <a:t> of related objects is automatically supported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AutoMapper</a:t>
            </a:r>
            <a:r>
              <a:rPr lang="en-US" dirty="0"/>
              <a:t> understands </a:t>
            </a:r>
            <a:r>
              <a:rPr lang="en-US" noProof="1"/>
              <a:t>ClientName</a:t>
            </a:r>
            <a:r>
              <a:rPr lang="en-US" dirty="0"/>
              <a:t> is the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of a </a:t>
            </a:r>
            <a:r>
              <a:rPr lang="en-US" b="1" dirty="0">
                <a:solidFill>
                  <a:schemeClr val="bg1"/>
                </a:solidFill>
              </a:rPr>
              <a:t>Client, </a:t>
            </a:r>
            <a:r>
              <a:rPr lang="en-US" dirty="0"/>
              <a:t>but to unflatten it, it needs </a:t>
            </a:r>
            <a:r>
              <a:rPr lang="en-US" b="1" dirty="0" err="1">
                <a:solidFill>
                  <a:schemeClr val="bg1"/>
                </a:solidFill>
              </a:rPr>
              <a:t>ReverseMap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Unflattening Complex 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424" y="2057757"/>
            <a:ext cx="9293977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OrderDTO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string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ClientName</a:t>
            </a:r>
            <a:r>
              <a:rPr lang="en-US" sz="2399" b="1" noProof="1">
                <a:latin typeface="Consolas" pitchFamily="49" charset="0"/>
              </a:rPr>
              <a:t>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decimal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Total</a:t>
            </a:r>
            <a:r>
              <a:rPr lang="en-US" sz="2399" b="1" noProof="1">
                <a:latin typeface="Consolas" pitchFamily="49" charset="0"/>
              </a:rPr>
              <a:t>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440187"/>
            <a:ext cx="10360499" cy="9837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399" b="1" noProof="1">
                <a:latin typeface="Consolas" pitchFamily="49" charset="0"/>
              </a:rPr>
              <a:t>(cfg =&gt; cfg.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</a:t>
            </a:r>
            <a:r>
              <a:rPr lang="en-US" sz="2399" b="1" noProof="1">
                <a:latin typeface="Consolas" pitchFamily="49" charset="0"/>
              </a:rPr>
              <a:t>,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OrderDTO</a:t>
            </a:r>
            <a:r>
              <a:rPr lang="en-US" sz="2399" b="1" noProof="1">
                <a:latin typeface="Consolas" pitchFamily="49" charset="0"/>
              </a:rPr>
              <a:t>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.ReverseMap());</a:t>
            </a:r>
          </a:p>
        </p:txBody>
      </p:sp>
    </p:spTree>
    <p:extLst>
      <p:ext uri="{BB962C8B-B14F-4D97-AF65-F5344CB8AC3E}">
        <p14:creationId xmlns:p14="http://schemas.microsoft.com/office/powerpoint/2010/main" val="10669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4613-8B20-4F74-8C1F-D69D05C90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EF Core uses </a:t>
            </a:r>
            <a:r>
              <a:rPr lang="en-US" b="1" noProof="1">
                <a:solidFill>
                  <a:schemeClr val="bg1"/>
                </a:solidFill>
              </a:rPr>
              <a:t>IQueryable&lt;T&gt;</a:t>
            </a:r>
            <a:r>
              <a:rPr lang="en-US" dirty="0"/>
              <a:t> for all DB operations</a:t>
            </a:r>
          </a:p>
          <a:p>
            <a:pPr lvl="1"/>
            <a:r>
              <a:rPr lang="en-US" noProof="1"/>
              <a:t>AutoMapper</a:t>
            </a:r>
            <a:r>
              <a:rPr lang="en-US" dirty="0"/>
              <a:t> can work with </a:t>
            </a:r>
            <a:r>
              <a:rPr lang="en-US" noProof="1"/>
              <a:t>IQueryable&lt;T&gt;</a:t>
            </a:r>
            <a:r>
              <a:rPr lang="en-US" dirty="0"/>
              <a:t> to map classes</a:t>
            </a:r>
          </a:p>
          <a:p>
            <a:r>
              <a:rPr lang="en-US" dirty="0"/>
              <a:t>Using </a:t>
            </a:r>
            <a:r>
              <a:rPr lang="en-US" noProof="1"/>
              <a:t>AutoMapper</a:t>
            </a:r>
            <a:r>
              <a:rPr lang="en-US" dirty="0"/>
              <a:t> to map an entire DB collection: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Works like an automatic </a:t>
            </a:r>
            <a:r>
              <a:rPr lang="en-US" b="1" dirty="0">
                <a:solidFill>
                  <a:schemeClr val="bg1"/>
                </a:solidFill>
              </a:rPr>
              <a:t>.Select()</a:t>
            </a:r>
          </a:p>
          <a:p>
            <a:pPr lvl="1"/>
            <a:r>
              <a:rPr lang="en-US" dirty="0"/>
              <a:t>EF Core generates </a:t>
            </a:r>
            <a:r>
              <a:rPr lang="en-US" b="1" dirty="0">
                <a:solidFill>
                  <a:schemeClr val="bg1"/>
                </a:solidFill>
              </a:rPr>
              <a:t>optimized SQL </a:t>
            </a:r>
            <a:r>
              <a:rPr lang="en-US" dirty="0"/>
              <a:t>(like with an </a:t>
            </a:r>
            <a:r>
              <a:rPr lang="en-US" b="1" dirty="0">
                <a:solidFill>
                  <a:schemeClr val="bg1"/>
                </a:solidFill>
              </a:rPr>
              <a:t>anonymous object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DBE678-8993-4DCF-AA82-7930CD17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Collections</a:t>
            </a:r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537CF-166E-492B-BDD0-2E77B8481F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7D40-B97B-41FF-9111-BFD92A21A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81" y="3276641"/>
            <a:ext cx="10351148" cy="1273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var posts = context.Posts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.Where(p =&gt; p.Author.Username == "gosho")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ProjectTo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PostDto</a:t>
            </a:r>
            <a:r>
              <a:rPr lang="en-US" sz="2399" b="1" noProof="1">
                <a:latin typeface="Consolas" pitchFamily="49" charset="0"/>
              </a:rPr>
              <a:t>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.ToArray();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80EFBBD-0D61-4C5A-9D2F-2561C8F8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980" y="4207434"/>
            <a:ext cx="2924399" cy="510645"/>
          </a:xfrm>
          <a:prstGeom prst="wedgeRoundRectCallout">
            <a:avLst>
              <a:gd name="adj1" fmla="val -43384"/>
              <a:gd name="adj2" fmla="val -9492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IQueryable&lt;Post&gt;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8DA598DB-0DA5-4485-8B16-534B9E7C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477" y="4462757"/>
            <a:ext cx="3503873" cy="510645"/>
          </a:xfrm>
          <a:prstGeom prst="wedgeRoundRectCallout">
            <a:avLst>
              <a:gd name="adj1" fmla="val -35916"/>
              <a:gd name="adj2" fmla="val -9296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IQueryable&lt;PostDto&gt;</a:t>
            </a:r>
          </a:p>
        </p:txBody>
      </p:sp>
    </p:spTree>
    <p:extLst>
      <p:ext uri="{BB962C8B-B14F-4D97-AF65-F5344CB8AC3E}">
        <p14:creationId xmlns:p14="http://schemas.microsoft.com/office/powerpoint/2010/main" val="26867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4613-8B20-4F74-8C1F-D69D05C90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ability to map collections to existing collections </a:t>
            </a:r>
            <a:r>
              <a:rPr lang="en-US" b="1" dirty="0">
                <a:solidFill>
                  <a:schemeClr val="bg1"/>
                </a:solidFill>
              </a:rPr>
              <a:t>without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re-creating</a:t>
            </a:r>
            <a:r>
              <a:rPr lang="en-US" dirty="0"/>
              <a:t> the collection object</a:t>
            </a:r>
          </a:p>
          <a:p>
            <a:r>
              <a:rPr lang="en-US" dirty="0"/>
              <a:t>Will </a:t>
            </a:r>
            <a:r>
              <a:rPr lang="en-US" b="1" dirty="0">
                <a:solidFill>
                  <a:schemeClr val="bg1"/>
                </a:solidFill>
              </a:rPr>
              <a:t>Add/Update/Delete </a:t>
            </a:r>
            <a:r>
              <a:rPr lang="en-US" dirty="0"/>
              <a:t>items from a preexisting collection </a:t>
            </a:r>
            <a:br>
              <a:rPr lang="en-US" dirty="0"/>
            </a:br>
            <a:r>
              <a:rPr lang="en-US" dirty="0"/>
              <a:t>object based on user defined equivalency between the </a:t>
            </a:r>
            <a:br>
              <a:rPr lang="en-US" dirty="0"/>
            </a:br>
            <a:r>
              <a:rPr lang="en-US" dirty="0"/>
              <a:t>collection's generic item type from the source collection and </a:t>
            </a:r>
            <a:br>
              <a:rPr lang="en-US" dirty="0"/>
            </a:br>
            <a:r>
              <a:rPr lang="en-US" dirty="0"/>
              <a:t>the destination collection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DBE678-8993-4DCF-AA82-7930CD17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AutoMapper.Collection</a:t>
            </a:r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537CF-166E-492B-BDD0-2E77B8481F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4C29B-0C27-4EF3-B92B-7DC434855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63" y="5169395"/>
            <a:ext cx="10360499" cy="688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399" b="1" noProof="1">
                <a:latin typeface="Consolas" pitchFamily="49" charset="0"/>
              </a:rPr>
              <a:t>(cfg =&gt; cfg.AddCollectionMappers());</a:t>
            </a:r>
          </a:p>
        </p:txBody>
      </p:sp>
    </p:spTree>
    <p:extLst>
      <p:ext uri="{BB962C8B-B14F-4D97-AF65-F5344CB8AC3E}">
        <p14:creationId xmlns:p14="http://schemas.microsoft.com/office/powerpoint/2010/main" val="42642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4613-8B20-4F74-8C1F-D69D05C90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Automapper.Collection.EntityFrameworkCore</a:t>
            </a:r>
            <a:r>
              <a:rPr lang="en-US" dirty="0"/>
              <a:t> will help you </a:t>
            </a:r>
            <a:br>
              <a:rPr lang="en-US" dirty="0"/>
            </a:br>
            <a:r>
              <a:rPr lang="en-US" dirty="0"/>
              <a:t>mapping of EntityFrameowrk Core DbContext-object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Comparing to a single existing Entity for updating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DBE678-8993-4DCF-AA82-7930CD17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AutoMapper.Collection.EntityFrameworkCore</a:t>
            </a:r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537CF-166E-492B-BDD0-2E77B8481F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4C29B-0C27-4EF3-B92B-7DC434855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4" y="2346325"/>
            <a:ext cx="11914488" cy="2165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Mapper.Initialize(cfg =&gt;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cfg.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AddCollectionMappers</a:t>
            </a:r>
            <a:r>
              <a:rPr lang="en-US" sz="2399" b="1" noProof="1">
                <a:latin typeface="Consolas" pitchFamily="49" charset="0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cfg.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SetGeneratePropertyMaps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	&lt;GenerateEntityFrameworkCorePrimaryKeyPropertyMaps&lt;Context&gt;&gt;();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</a:t>
            </a:r>
            <a:r>
              <a:rPr lang="en-US" sz="2399" b="1" noProof="1">
                <a:solidFill>
                  <a:schemeClr val="accent2"/>
                </a:solidFill>
                <a:latin typeface="Consolas" pitchFamily="49" charset="0"/>
              </a:rPr>
              <a:t>// Configuration code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4772-8677-4DD7-B6DE-FAE2CCA3D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5" y="5329900"/>
            <a:ext cx="11998937" cy="12791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dbContext.Orders.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Persist</a:t>
            </a:r>
            <a:r>
              <a:rPr lang="en-US" sz="2399" b="1" noProof="1">
                <a:latin typeface="Consolas" pitchFamily="49" charset="0"/>
              </a:rPr>
              <a:t>().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InsertOrUpdate</a:t>
            </a:r>
            <a:r>
              <a:rPr lang="en-US" sz="2399" b="1" noProof="1">
                <a:latin typeface="Consolas" pitchFamily="49" charset="0"/>
              </a:rPr>
              <a:t>&lt;OrderDTO&gt;(newOrderDto);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dbContext.Orders.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Persist</a:t>
            </a:r>
            <a:r>
              <a:rPr lang="en-US" sz="2399" b="1" noProof="1">
                <a:latin typeface="Consolas" pitchFamily="49" charset="0"/>
              </a:rPr>
              <a:t>().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InsertOrUpdate</a:t>
            </a:r>
            <a:r>
              <a:rPr lang="en-US" sz="2399" b="1" noProof="1">
                <a:latin typeface="Consolas" pitchFamily="49" charset="0"/>
              </a:rPr>
              <a:t>&lt;OrderDTO&gt;(existingOrderDto);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dbContext.Orders.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Persist</a:t>
            </a:r>
            <a:r>
              <a:rPr lang="en-US" sz="2399" b="1" noProof="1">
                <a:latin typeface="Consolas" pitchFamily="49" charset="0"/>
              </a:rPr>
              <a:t>().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Remove</a:t>
            </a:r>
            <a:r>
              <a:rPr lang="en-US" sz="2399" b="1" noProof="1">
                <a:latin typeface="Consolas" pitchFamily="49" charset="0"/>
              </a:rPr>
              <a:t>&lt;OrderDTO&gt;(deletedOrderDto);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dbContext.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SubmitChanges</a:t>
            </a:r>
            <a:r>
              <a:rPr lang="en-US" sz="2399" b="1" noProof="1">
                <a:latin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528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Inheritance chains are defined via Include()</a:t>
            </a:r>
          </a:p>
          <a:p>
            <a:r>
              <a:rPr lang="en-US" noProof="1"/>
              <a:t>AutoMapper</a:t>
            </a:r>
            <a:r>
              <a:rPr lang="en-US" dirty="0"/>
              <a:t> chooses the most appropriate child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 Mapping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5594" y="3124280"/>
            <a:ext cx="8218103" cy="2160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Mapper.Initialize(cfg =&gt;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cfg.CreateMap&lt;Order, OrderDto&gt;()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.Include&lt;OnlineOrder, OnlineOrderDto&gt;()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.Include&lt;MailOrder, MailOrderDto&gt;();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cfg.CreateMap&lt;OnlineOrder, OnlineOrderDto&gt;();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cfg.CreateMap&lt;MailOrder, MailOrderDto&gt;();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});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1308" y="3426947"/>
            <a:ext cx="2742487" cy="2197366"/>
            <a:chOff x="684212" y="2859741"/>
            <a:chExt cx="2743201" cy="2197938"/>
          </a:xfrm>
        </p:grpSpPr>
        <p:sp>
          <p:nvSpPr>
            <p:cNvPr id="7" name="Rectangle 6"/>
            <p:cNvSpPr/>
            <p:nvPr/>
          </p:nvSpPr>
          <p:spPr>
            <a:xfrm>
              <a:off x="684212" y="2859741"/>
              <a:ext cx="21336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dirty="0">
                  <a:solidFill>
                    <a:schemeClr val="tx1"/>
                  </a:solidFill>
                </a:rPr>
                <a:t>Order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93813" y="3730110"/>
              <a:ext cx="21336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noProof="1">
                  <a:solidFill>
                    <a:schemeClr val="tx1"/>
                  </a:solidFill>
                </a:rPr>
                <a:t>OnlineOrder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93813" y="4600479"/>
              <a:ext cx="213360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noProof="1">
                  <a:solidFill>
                    <a:schemeClr val="tx1"/>
                  </a:solidFill>
                </a:rPr>
                <a:t>MailOrder</a:t>
              </a:r>
            </a:p>
          </p:txBody>
        </p:sp>
        <p:cxnSp>
          <p:nvCxnSpPr>
            <p:cNvPr id="11" name="Connector: Elbow 10"/>
            <p:cNvCxnSpPr>
              <a:cxnSpLocks/>
              <a:endCxn id="8" idx="1"/>
            </p:cNvCxnSpPr>
            <p:nvPr/>
          </p:nvCxnSpPr>
          <p:spPr>
            <a:xfrm rot="16200000" flipH="1">
              <a:off x="820529" y="3485425"/>
              <a:ext cx="641769" cy="304800"/>
            </a:xfrm>
            <a:prstGeom prst="bentConnector2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/>
            <p:cNvCxnSpPr>
              <a:cxnSpLocks/>
              <a:endCxn id="9" idx="1"/>
            </p:cNvCxnSpPr>
            <p:nvPr/>
          </p:nvCxnSpPr>
          <p:spPr>
            <a:xfrm rot="16200000" flipH="1">
              <a:off x="385344" y="3920610"/>
              <a:ext cx="1512138" cy="304800"/>
            </a:xfrm>
            <a:prstGeom prst="bentConnector2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Right 14"/>
          <p:cNvSpPr/>
          <p:nvPr/>
        </p:nvSpPr>
        <p:spPr>
          <a:xfrm>
            <a:off x="3168676" y="4166741"/>
            <a:ext cx="493671" cy="7177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Rectangle 15"/>
          <p:cNvSpPr/>
          <p:nvPr/>
        </p:nvSpPr>
        <p:spPr>
          <a:xfrm>
            <a:off x="6068089" y="3743862"/>
            <a:ext cx="4563669" cy="28255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7" name="Rectangle 16"/>
          <p:cNvSpPr/>
          <p:nvPr/>
        </p:nvSpPr>
        <p:spPr>
          <a:xfrm>
            <a:off x="6068089" y="4044537"/>
            <a:ext cx="3890521" cy="275148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Rectangle 18"/>
          <p:cNvSpPr/>
          <p:nvPr/>
        </p:nvSpPr>
        <p:spPr>
          <a:xfrm>
            <a:off x="6532498" y="4332062"/>
            <a:ext cx="4563669" cy="286654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0" name="Rectangle 19"/>
          <p:cNvSpPr/>
          <p:nvPr/>
        </p:nvSpPr>
        <p:spPr>
          <a:xfrm>
            <a:off x="6566657" y="4625390"/>
            <a:ext cx="3890521" cy="314446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1" name="Rectangle 20"/>
          <p:cNvSpPr/>
          <p:nvPr/>
        </p:nvSpPr>
        <p:spPr>
          <a:xfrm>
            <a:off x="6566657" y="3424189"/>
            <a:ext cx="2552035" cy="30155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7551398" y="2598946"/>
            <a:ext cx="3544769" cy="510645"/>
          </a:xfrm>
          <a:prstGeom prst="wedgeRoundRectCallout">
            <a:avLst>
              <a:gd name="adj1" fmla="val 1421"/>
              <a:gd name="adj2" fmla="val 8809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</a:t>
            </a:r>
            <a:r>
              <a:rPr lang="en-US" sz="2399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parent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5160333" y="5216263"/>
            <a:ext cx="2877408" cy="510645"/>
          </a:xfrm>
          <a:prstGeom prst="wedgeRoundRectCallout">
            <a:avLst>
              <a:gd name="adj1" fmla="val -42264"/>
              <a:gd name="adj2" fmla="val -9697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mapping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0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6F8D-50DD-4C39-94EF-90EA4EA2A6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can extract our configuration to a class (called a </a:t>
            </a:r>
            <a:r>
              <a:rPr lang="en-US" b="1" dirty="0">
                <a:solidFill>
                  <a:schemeClr val="bg1"/>
                </a:solidFill>
              </a:rPr>
              <a:t>profile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our configuration class: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7C4F84-F00A-4260-BAA1-048D236D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Profiles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AD1909-BC73-4843-A39E-6E5A5E5A55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13E3A-6139-4298-B2F1-771564BCB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81" y="1829218"/>
            <a:ext cx="10351148" cy="245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ForumProfile</a:t>
            </a:r>
            <a:r>
              <a:rPr lang="en-US" sz="2399" b="1" noProof="1">
                <a:latin typeface="Consolas" pitchFamily="49" charset="0"/>
              </a:rPr>
              <a:t> :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Profile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ForumProfile</a:t>
            </a:r>
            <a:r>
              <a:rPr lang="en-US" sz="2399" b="1" noProof="1">
                <a:latin typeface="Consolas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399" b="1" noProof="1">
                <a:latin typeface="Consolas" pitchFamily="49" charset="0"/>
              </a:rPr>
              <a:t>&lt;Post, PostDto&gt;();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CreateMap</a:t>
            </a:r>
            <a:r>
              <a:rPr lang="en-US" sz="2399" b="1" noProof="1">
                <a:latin typeface="Consolas" pitchFamily="49" charset="0"/>
              </a:rPr>
              <a:t>&lt;Category, CategoryDto&gt;();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BE48B16B-DAB2-4051-9239-4DC08AF1E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952" y="2546281"/>
            <a:ext cx="2833176" cy="510645"/>
          </a:xfrm>
          <a:prstGeom prst="wedgeRoundRectCallout">
            <a:avLst>
              <a:gd name="adj1" fmla="val -42264"/>
              <a:gd name="adj2" fmla="val -9697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AutoMapper</a:t>
            </a:r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6A5FD-4230-45B1-8518-E0E93E0A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81" y="5315066"/>
            <a:ext cx="10351148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Mapper.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Initialize</a:t>
            </a:r>
            <a:r>
              <a:rPr lang="en-US" sz="2399" b="1" noProof="1">
                <a:latin typeface="Consolas" pitchFamily="49" charset="0"/>
              </a:rPr>
              <a:t>(cfg =&gt; cfg.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AddProfile</a:t>
            </a:r>
            <a:r>
              <a:rPr lang="en-US" sz="2399" b="1" noProof="1">
                <a:latin typeface="Consolas" pitchFamily="49" charset="0"/>
              </a:rPr>
              <a:t>&lt;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ForumProfile</a:t>
            </a:r>
            <a:r>
              <a:rPr lang="en-US" sz="2399" b="1" noProof="1">
                <a:latin typeface="Consolas" pitchFamily="49" charset="0"/>
              </a:rPr>
              <a:t>&gt;());</a:t>
            </a:r>
          </a:p>
        </p:txBody>
      </p:sp>
    </p:spTree>
    <p:extLst>
      <p:ext uri="{BB962C8B-B14F-4D97-AF65-F5344CB8AC3E}">
        <p14:creationId xmlns:p14="http://schemas.microsoft.com/office/powerpoint/2010/main" val="23659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>
              <a:defRPr/>
            </a:pPr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>
                <a:defRPr/>
              </a:pPr>
              <a:t>228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497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3637" y="1861277"/>
            <a:ext cx="7535052" cy="364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57063">
              <a:lnSpc>
                <a:spcPts val="3999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To reduce round-trip latency and payload size, data is transformed into a </a:t>
            </a:r>
            <a:r>
              <a:rPr lang="en-GB" sz="2799" b="1" dirty="0">
                <a:solidFill>
                  <a:schemeClr val="bg1"/>
                </a:solidFill>
              </a:rPr>
              <a:t>DTO</a:t>
            </a:r>
          </a:p>
          <a:p>
            <a:pPr marL="457063" indent="-457063">
              <a:lnSpc>
                <a:spcPts val="3999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b="1" noProof="1">
                <a:solidFill>
                  <a:schemeClr val="bg1"/>
                </a:solidFill>
              </a:rPr>
              <a:t>AutoMapper</a:t>
            </a:r>
            <a:r>
              <a:rPr lang="en-GB" sz="2799" dirty="0">
                <a:solidFill>
                  <a:schemeClr val="bg2"/>
                </a:solidFill>
              </a:rPr>
              <a:t> is a library that automates this process and reduces boilerplate code</a:t>
            </a:r>
          </a:p>
          <a:p>
            <a:pPr marL="457063" indent="-457063">
              <a:lnSpc>
                <a:spcPts val="3999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Complex objects can be </a:t>
            </a:r>
            <a:r>
              <a:rPr lang="en-GB" sz="2799" b="1" dirty="0">
                <a:solidFill>
                  <a:schemeClr val="bg1"/>
                </a:solidFill>
              </a:rPr>
              <a:t>flattened</a:t>
            </a:r>
            <a:r>
              <a:rPr lang="en-GB" sz="2799" dirty="0">
                <a:solidFill>
                  <a:schemeClr val="bg2"/>
                </a:solidFill>
              </a:rPr>
              <a:t> to fractions of their sizes</a:t>
            </a:r>
          </a:p>
          <a:p>
            <a:pPr marL="445954" indent="-445954">
              <a:lnSpc>
                <a:spcPts val="3999"/>
              </a:lnSpc>
              <a:buFontTx/>
              <a:buAutoNum type="arabicPeriod"/>
            </a:pPr>
            <a:endParaRPr lang="en-GB" sz="27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CE1EE33-3758-45AB-AA74-E69261DB6AB5}"/>
              </a:ext>
            </a:extLst>
          </p:cNvPr>
          <p:cNvSpPr>
            <a:spLocks noGrp="1"/>
          </p:cNvSpPr>
          <p:nvPr/>
        </p:nvSpPr>
        <p:spPr>
          <a:xfrm>
            <a:off x="-153948" y="6400026"/>
            <a:ext cx="12111057" cy="363443"/>
          </a:xfrm>
          <a:prstGeom prst="rect">
            <a:avLst/>
          </a:prstGeom>
        </p:spPr>
        <p:txBody>
          <a:bodyPr vert="horz" lIns="107972" tIns="35991" rIns="107972" bIns="35991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97" dirty="0">
                <a:hlinkClick r:id="rId3"/>
              </a:rPr>
              <a:t>https://softuni.bg/courses/databases-advanced-entity-framework</a:t>
            </a:r>
            <a:endParaRPr lang="en-US" sz="3397" dirty="0"/>
          </a:p>
        </p:txBody>
      </p:sp>
    </p:spTree>
    <p:extLst>
      <p:ext uri="{BB962C8B-B14F-4D97-AF65-F5344CB8AC3E}">
        <p14:creationId xmlns:p14="http://schemas.microsoft.com/office/powerpoint/2010/main" val="4250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SqlDataReader</a:t>
            </a:r>
            <a:r>
              <a:rPr lang="en-US" dirty="0"/>
              <a:t> retrieves a sequence of records</a:t>
            </a:r>
            <a:r>
              <a:rPr lang="bg-BG" dirty="0"/>
              <a:t> (</a:t>
            </a:r>
            <a:r>
              <a:rPr lang="en-US" dirty="0"/>
              <a:t>cursor</a:t>
            </a:r>
            <a:r>
              <a:rPr lang="bg-BG" dirty="0"/>
              <a:t>) </a:t>
            </a:r>
            <a:r>
              <a:rPr lang="en-US" dirty="0"/>
              <a:t>returned </a:t>
            </a:r>
            <a:br>
              <a:rPr lang="en-US" dirty="0"/>
            </a:br>
            <a:r>
              <a:rPr lang="en-US" dirty="0"/>
              <a:t>as</a:t>
            </a:r>
            <a:r>
              <a:rPr lang="bg-BG" dirty="0"/>
              <a:t> </a:t>
            </a:r>
            <a:r>
              <a:rPr lang="en-US" dirty="0"/>
              <a:t>result of an SQL command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Data is available for reading only (can't be changed)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Forward-only row processing (no move back)</a:t>
            </a:r>
          </a:p>
          <a:p>
            <a:pPr>
              <a:buClr>
                <a:schemeClr val="tx1"/>
              </a:buClr>
            </a:pPr>
            <a:r>
              <a:rPr lang="en-US" dirty="0"/>
              <a:t>Important properties and methods</a:t>
            </a:r>
            <a:r>
              <a:rPr lang="bg-BG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Read() </a:t>
            </a:r>
            <a:r>
              <a:rPr lang="en-US" dirty="0"/>
              <a:t>– moves the cursor forward and returns</a:t>
            </a:r>
            <a:r>
              <a:rPr lang="bg-BG" dirty="0"/>
              <a:t> </a:t>
            </a:r>
            <a:r>
              <a:rPr lang="en-US" dirty="0"/>
              <a:t>false if there is no</a:t>
            </a:r>
            <a:br>
              <a:rPr lang="en-US" dirty="0"/>
            </a:br>
            <a:r>
              <a:rPr lang="en-US" dirty="0"/>
              <a:t>next record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Indexer[]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– </a:t>
            </a:r>
            <a:r>
              <a:rPr lang="en-US" dirty="0"/>
              <a:t>retrieves the value in the current record by given column name or index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Close() </a:t>
            </a:r>
            <a:r>
              <a:rPr lang="bg-BG" dirty="0"/>
              <a:t>– </a:t>
            </a:r>
            <a:r>
              <a:rPr lang="en-US" dirty="0"/>
              <a:t>closes the cursor</a:t>
            </a:r>
            <a:r>
              <a:rPr lang="bg-BG" dirty="0"/>
              <a:t> </a:t>
            </a:r>
            <a:r>
              <a:rPr lang="en-US" dirty="0"/>
              <a:t>and releases resources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bg-BG"/>
              <a:t> SqlDataReader</a:t>
            </a:r>
            <a:r>
              <a:rPr lang="en-US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3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Parsing JSON, JSON.NET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External Format Processing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23" name="Picture 2" descr="Image result for JS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2123690"/>
            <a:ext cx="5859430" cy="2323174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4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03285-689A-4E41-8F77-BD9FEA5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566F-0E0E-4BF9-A3B0-6F010803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/>
              <a:t>JSON Data Format</a:t>
            </a:r>
          </a:p>
          <a:p>
            <a:r>
              <a:rPr lang="sv-SE" dirty="0"/>
              <a:t>Processing JSON</a:t>
            </a:r>
          </a:p>
          <a:p>
            <a:r>
              <a:rPr lang="sv-SE" dirty="0"/>
              <a:t>JSON.NET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C29A2-801E-45B5-8313-8492EDF996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JSON Data Format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4213" y="1828800"/>
            <a:ext cx="3200400" cy="157232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000" b="1" i="1" dirty="0">
                <a:solidFill>
                  <a:schemeClr val="bg2"/>
                </a:solidFill>
              </a:rPr>
              <a:t>{JSON}</a:t>
            </a:r>
          </a:p>
        </p:txBody>
      </p:sp>
    </p:spTree>
    <p:extLst>
      <p:ext uri="{BB962C8B-B14F-4D97-AF65-F5344CB8AC3E}">
        <p14:creationId xmlns:p14="http://schemas.microsoft.com/office/powerpoint/2010/main" val="15950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JSON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/>
              <a:t>otation) is a lightweight data format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Human and machine-readable plain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Based on </a:t>
            </a: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objects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Independent of development platforms and languages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JSON data consists of: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Values (strings, numbers, etc.)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Key-value pairs: </a:t>
            </a:r>
            <a:r>
              <a:rPr lang="en-US" b="1" dirty="0">
                <a:solidFill>
                  <a:schemeClr val="bg1"/>
                </a:solidFill>
              </a:rPr>
              <a:t>{ key : value }</a:t>
            </a:r>
            <a:endParaRPr lang="bg-BG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dirty="0"/>
              <a:t>Arrays: </a:t>
            </a:r>
            <a:r>
              <a:rPr lang="en-US" b="1" dirty="0">
                <a:solidFill>
                  <a:schemeClr val="bg1"/>
                </a:solidFill>
              </a:rPr>
              <a:t>[value1, value2, …]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Data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JSON data format follows the rules of object creation in JS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Strings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numbers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Booleans</a:t>
            </a:r>
            <a:r>
              <a:rPr lang="en-US" dirty="0"/>
              <a:t> are valid JSON: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Arrays</a:t>
            </a:r>
            <a:r>
              <a:rPr lang="en-US" dirty="0"/>
              <a:t> are valid JSON: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dirty="0"/>
              <a:t> are valid JSON (key-value pairs):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Data Format (2)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57014" y="2540913"/>
            <a:ext cx="626139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dirty="0">
                <a:solidFill>
                  <a:schemeClr val="tx1"/>
                </a:solidFill>
                <a:effectLst/>
              </a:rPr>
              <a:t>"this is a string and is valid JSON"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57014" y="3810000"/>
            <a:ext cx="946179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dirty="0">
                <a:solidFill>
                  <a:schemeClr val="tx1"/>
                </a:solidFill>
                <a:effectLst/>
              </a:rPr>
              <a:t>[5, </a:t>
            </a:r>
            <a:r>
              <a:rPr lang="en-US" sz="2200" noProof="1">
                <a:solidFill>
                  <a:schemeClr val="tx1"/>
                </a:solidFill>
                <a:effectLst/>
              </a:rPr>
              <a:t>"</a:t>
            </a:r>
            <a:r>
              <a:rPr lang="en-US" sz="2200" dirty="0">
                <a:solidFill>
                  <a:schemeClr val="tx1"/>
                </a:solidFill>
                <a:effectLst/>
              </a:rPr>
              <a:t>text</a:t>
            </a:r>
            <a:r>
              <a:rPr lang="en-US" sz="2200" noProof="1">
                <a:solidFill>
                  <a:schemeClr val="tx1"/>
                </a:solidFill>
                <a:effectLst/>
              </a:rPr>
              <a:t>"</a:t>
            </a:r>
            <a:r>
              <a:rPr lang="en-US" sz="2200" dirty="0">
                <a:solidFill>
                  <a:schemeClr val="tx1"/>
                </a:solidFill>
                <a:effectLst/>
              </a:rPr>
              <a:t>, true] 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57013" y="5092658"/>
            <a:ext cx="94617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>
                <a:solidFill>
                  <a:schemeClr val="tx1"/>
                </a:solidFill>
                <a:effectLst/>
              </a:rPr>
              <a:t>{ </a:t>
            </a:r>
          </a:p>
          <a:p>
            <a:r>
              <a:rPr lang="en-US" sz="2200" noProof="1">
                <a:solidFill>
                  <a:schemeClr val="tx1"/>
                </a:solidFill>
                <a:effectLst/>
              </a:rPr>
              <a:t>  "firstName": "Vladimir", "lastName": "Georgiev",</a:t>
            </a:r>
          </a:p>
          <a:p>
            <a:r>
              <a:rPr lang="en-US" sz="2200" noProof="1">
                <a:solidFill>
                  <a:schemeClr val="tx1"/>
                </a:solidFill>
                <a:effectLst/>
              </a:rPr>
              <a:t>  "jobTitle": "Technical Trainer", "age": 25</a:t>
            </a:r>
          </a:p>
          <a:p>
            <a:r>
              <a:rPr lang="en-US" sz="22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949120" y="2540912"/>
            <a:ext cx="126949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dirty="0">
                <a:solidFill>
                  <a:schemeClr val="tx1"/>
                </a:solidFill>
                <a:effectLst/>
              </a:rPr>
              <a:t>3.14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549320" y="2540911"/>
            <a:ext cx="126949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dirty="0">
                <a:solidFill>
                  <a:schemeClr val="tx1"/>
                </a:solidFill>
                <a:effectLst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7438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8" grpId="0" animBg="1"/>
      <p:bldP spid="10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Processing JSON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9DF5D-3382-4D1C-98B0-A126158CB2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Parsing JSON in C# and .NET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4213" y="2337572"/>
            <a:ext cx="3200400" cy="157232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000" b="1" i="1" dirty="0">
                <a:solidFill>
                  <a:schemeClr val="bg2"/>
                </a:solidFill>
              </a:rPr>
              <a:t>{JSON}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807" y="1278026"/>
            <a:ext cx="134321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.NET has a built-in </a:t>
            </a:r>
            <a:r>
              <a:rPr lang="en-US" b="1" noProof="1">
                <a:solidFill>
                  <a:schemeClr val="bg1"/>
                </a:solidFill>
              </a:rPr>
              <a:t>DataContractJsonSerializer</a:t>
            </a:r>
            <a:r>
              <a:rPr lang="en-US" dirty="0"/>
              <a:t> class</a:t>
            </a:r>
          </a:p>
          <a:p>
            <a:r>
              <a:rPr lang="en-US" dirty="0"/>
              <a:t>Contained in </a:t>
            </a:r>
            <a:r>
              <a:rPr lang="en-US" b="1" noProof="1">
                <a:solidFill>
                  <a:schemeClr val="bg1"/>
                </a:solidFill>
              </a:rPr>
              <a:t>System.Runtime.Serialization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assembly</a:t>
            </a:r>
          </a:p>
          <a:p>
            <a:r>
              <a:rPr lang="en-US" dirty="0"/>
              <a:t>Supports </a:t>
            </a:r>
            <a:r>
              <a:rPr lang="en-US" b="1" noProof="1">
                <a:solidFill>
                  <a:schemeClr val="bg1"/>
                </a:solidFill>
              </a:rPr>
              <a:t>deserializing</a:t>
            </a:r>
            <a:r>
              <a:rPr lang="en-US" dirty="0"/>
              <a:t> (parsing) strings and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serializing</a:t>
            </a:r>
            <a:r>
              <a:rPr lang="en-US" dirty="0"/>
              <a:t> objects</a:t>
            </a:r>
          </a:p>
          <a:p>
            <a:r>
              <a:rPr lang="en-US" dirty="0"/>
              <a:t>Including </a:t>
            </a:r>
            <a:r>
              <a:rPr lang="en-US" b="1" noProof="1">
                <a:solidFill>
                  <a:schemeClr val="bg1"/>
                </a:solidFill>
              </a:rPr>
              <a:t>DataContractJsonSerializer</a:t>
            </a:r>
            <a:r>
              <a:rPr lang="en-US" dirty="0"/>
              <a:t> into a project: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JSON Support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ED398C5-3BB9-4099-BC95-4F6B6EB2AD32}"/>
              </a:ext>
            </a:extLst>
          </p:cNvPr>
          <p:cNvSpPr txBox="1">
            <a:spLocks/>
          </p:cNvSpPr>
          <p:nvPr/>
        </p:nvSpPr>
        <p:spPr>
          <a:xfrm>
            <a:off x="2589212" y="5213636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chemeClr val="tx1"/>
                </a:solidFill>
                <a:effectLst/>
                <a:cs typeface="+mn-cs"/>
              </a:rPr>
              <a:t>using</a:t>
            </a:r>
            <a:r>
              <a:rPr lang="en-US" sz="2800" noProof="1">
                <a:solidFill>
                  <a:schemeClr val="tx1"/>
                </a:solidFill>
                <a:effectLst/>
              </a:rPr>
              <a:t> </a:t>
            </a:r>
            <a:r>
              <a:rPr lang="en-US" sz="2800" noProof="1">
                <a:solidFill>
                  <a:schemeClr val="bg1"/>
                </a:solidFill>
                <a:effectLst/>
              </a:rPr>
              <a:t>System.Runtime.Serialization.Json</a:t>
            </a:r>
            <a:r>
              <a:rPr lang="en-US" sz="2800" noProof="1">
                <a:solidFill>
                  <a:schemeClr val="tx1"/>
                </a:solidFill>
                <a:effectLst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89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DataContractJsonSerializer</a:t>
            </a:r>
            <a:r>
              <a:rPr lang="en-US" dirty="0"/>
              <a:t> can serialize an object: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Serializing JSON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813174"/>
            <a:ext cx="11126788" cy="30523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static string </a:t>
            </a:r>
            <a:r>
              <a:rPr lang="en-US" sz="2400" noProof="1">
                <a:solidFill>
                  <a:schemeClr val="bg1"/>
                </a:solidFill>
                <a:effectLst/>
              </a:rPr>
              <a:t>SerializeJson&lt;T&gt;</a:t>
            </a:r>
            <a:r>
              <a:rPr lang="en-US" sz="2400" noProof="1">
                <a:solidFill>
                  <a:schemeClr val="tx1"/>
                </a:solidFill>
                <a:effectLst/>
              </a:rPr>
              <a:t>(</a:t>
            </a:r>
            <a:r>
              <a:rPr lang="en-US" sz="2400" noProof="1">
                <a:solidFill>
                  <a:schemeClr val="bg1"/>
                </a:solidFill>
                <a:effectLst/>
              </a:rPr>
              <a:t>T obj</a:t>
            </a:r>
            <a:r>
              <a:rPr lang="en-US" sz="2400" noProof="1">
                <a:solidFill>
                  <a:schemeClr val="tx1"/>
                </a:solidFill>
                <a:effectLst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var serializer = new </a:t>
            </a:r>
            <a:r>
              <a:rPr lang="en-US" sz="2400" noProof="1">
                <a:solidFill>
                  <a:schemeClr val="bg1"/>
                </a:solidFill>
                <a:effectLst/>
              </a:rPr>
              <a:t>DataContractJsonSerializer</a:t>
            </a:r>
            <a:r>
              <a:rPr lang="en-US" sz="2400" noProof="1">
                <a:solidFill>
                  <a:schemeClr val="tx1"/>
                </a:solidFill>
                <a:effectLst/>
              </a:rPr>
              <a:t>(obj.GetType());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using (var stream = new MemoryStream())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  serializer.</a:t>
            </a:r>
            <a:r>
              <a:rPr lang="en-US" sz="2400" noProof="1">
                <a:solidFill>
                  <a:schemeClr val="bg1"/>
                </a:solidFill>
                <a:effectLst/>
              </a:rPr>
              <a:t>WriteObject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(stream, </a:t>
            </a:r>
            <a:r>
              <a:rPr lang="en-US" sz="2400" noProof="1">
                <a:solidFill>
                  <a:schemeClr val="bg1"/>
                </a:solidFill>
                <a:effectLst/>
              </a:rPr>
              <a:t>obj</a:t>
            </a:r>
            <a:r>
              <a:rPr lang="en-US" sz="2400" noProof="1">
                <a:solidFill>
                  <a:schemeClr val="tx1"/>
                </a:solidFill>
                <a:effectLst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  var result = Encoding.UTF8.</a:t>
            </a:r>
            <a:r>
              <a:rPr lang="en-US" sz="2400" noProof="1">
                <a:solidFill>
                  <a:schemeClr val="bg1"/>
                </a:solidFill>
                <a:effectLst/>
              </a:rPr>
              <a:t>GetString</a:t>
            </a:r>
            <a:r>
              <a:rPr lang="en-US" sz="2400" noProof="1">
                <a:solidFill>
                  <a:schemeClr val="tx1"/>
                </a:solidFill>
                <a:effectLst/>
              </a:rPr>
              <a:t>(stream.ToArray());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  return result;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5085131"/>
            <a:ext cx="3505200" cy="144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818312" y="5018334"/>
            <a:ext cx="3657600" cy="15740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"Id":0,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"Name":"Oil Pump",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"Description":null,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"Cost":25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637212" y="5652977"/>
            <a:ext cx="762000" cy="304800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3200"/>
          </a:p>
        </p:txBody>
      </p:sp>
    </p:spTree>
    <p:extLst>
      <p:ext uri="{BB962C8B-B14F-4D97-AF65-F5344CB8AC3E}">
        <p14:creationId xmlns:p14="http://schemas.microsoft.com/office/powerpoint/2010/main" val="327325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DataContractJsonSerializer</a:t>
            </a:r>
            <a:r>
              <a:rPr lang="en-US" dirty="0"/>
              <a:t> can </a:t>
            </a:r>
            <a:r>
              <a:rPr lang="en-US" noProof="1"/>
              <a:t>deserialize</a:t>
            </a:r>
            <a:r>
              <a:rPr lang="en-US" dirty="0"/>
              <a:t> a JSON string: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Deserializing</a:t>
            </a:r>
            <a:r>
              <a:rPr lang="en-US"/>
              <a:t> JSON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813174"/>
            <a:ext cx="11126788" cy="30523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static T </a:t>
            </a:r>
            <a:r>
              <a:rPr lang="en-US" sz="2400" noProof="1">
                <a:solidFill>
                  <a:schemeClr val="bg1"/>
                </a:solidFill>
                <a:effectLst/>
              </a:rPr>
              <a:t>DeserializeJson&lt;T&gt;</a:t>
            </a:r>
            <a:r>
              <a:rPr lang="en-US" sz="2400" noProof="1">
                <a:solidFill>
                  <a:schemeClr val="tx1"/>
                </a:solidFill>
                <a:effectLst/>
              </a:rPr>
              <a:t>(string </a:t>
            </a:r>
            <a:r>
              <a:rPr lang="en-US" sz="2400" noProof="1">
                <a:solidFill>
                  <a:schemeClr val="bg1"/>
                </a:solidFill>
                <a:effectLst/>
              </a:rPr>
              <a:t>jsonString</a:t>
            </a:r>
            <a:r>
              <a:rPr lang="en-US" sz="2400" noProof="1">
                <a:solidFill>
                  <a:schemeClr val="tx1"/>
                </a:solidFill>
                <a:effectLst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var serializer = new </a:t>
            </a:r>
            <a:r>
              <a:rPr lang="en-US" sz="2400" noProof="1">
                <a:solidFill>
                  <a:schemeClr val="bg1"/>
                </a:solidFill>
                <a:effectLst/>
              </a:rPr>
              <a:t>DataContractJsonSerializer</a:t>
            </a:r>
            <a:r>
              <a:rPr lang="en-US" sz="2400" noProof="1">
                <a:solidFill>
                  <a:schemeClr val="tx1"/>
                </a:solidFill>
                <a:effectLst/>
              </a:rPr>
              <a:t>(typeof(T));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var jsonStringBytes = Encoding.UTF8.</a:t>
            </a:r>
            <a:r>
              <a:rPr lang="en-US" sz="2400" noProof="1">
                <a:solidFill>
                  <a:schemeClr val="bg1"/>
                </a:solidFill>
                <a:effectLst/>
              </a:rPr>
              <a:t>GetBytes</a:t>
            </a:r>
            <a:r>
              <a:rPr lang="en-US" sz="2400" noProof="1">
                <a:solidFill>
                  <a:schemeClr val="tx1"/>
                </a:solidFill>
                <a:effectLst/>
              </a:rPr>
              <a:t>(jsonString);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using (var stream = new MemoryStream(</a:t>
            </a:r>
            <a:r>
              <a:rPr lang="en-US" sz="2400" noProof="1">
                <a:solidFill>
                  <a:schemeClr val="bg1"/>
                </a:solidFill>
                <a:effectLst/>
              </a:rPr>
              <a:t>jsonStringBytes</a:t>
            </a:r>
            <a:r>
              <a:rPr lang="en-US" sz="2400" noProof="1">
                <a:solidFill>
                  <a:schemeClr val="tx1"/>
                </a:solidFill>
                <a:effectLst/>
              </a:rPr>
              <a:t>))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  var result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(T)</a:t>
            </a:r>
            <a:r>
              <a:rPr lang="en-US" sz="2400" noProof="1">
                <a:solidFill>
                  <a:schemeClr val="tx1"/>
                </a:solidFill>
                <a:effectLst/>
              </a:rPr>
              <a:t>serializer.</a:t>
            </a:r>
            <a:r>
              <a:rPr lang="en-US" sz="2400" noProof="1">
                <a:solidFill>
                  <a:schemeClr val="bg1"/>
                </a:solidFill>
                <a:effectLst/>
              </a:rPr>
              <a:t>ReadObject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(stream);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  return result;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7" y="5168258"/>
            <a:ext cx="3505200" cy="144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1675563" y="5101461"/>
            <a:ext cx="3657600" cy="15740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"Id":0,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"Name":"Oil Pump",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"Description":null,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"Cost":25</a:t>
            </a:r>
          </a:p>
          <a:p>
            <a:pPr>
              <a:lnSpc>
                <a:spcPct val="8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561012" y="5736104"/>
            <a:ext cx="762000" cy="304800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3200"/>
          </a:p>
        </p:txBody>
      </p:sp>
    </p:spTree>
    <p:extLst>
      <p:ext uri="{BB962C8B-B14F-4D97-AF65-F5344CB8AC3E}">
        <p14:creationId xmlns:p14="http://schemas.microsoft.com/office/powerpoint/2010/main" val="14122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SqlDataReader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184771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352799"/>
            <a:ext cx="2819400" cy="868779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chemeClr val="tx1">
              <a:alpha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more rows</a:t>
            </a:r>
          </a:p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until finished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7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JSON.NET</a:t>
            </a:r>
            <a:endParaRPr lang="en-US" b="1" noProof="1">
              <a:latin typeface="Consolas" panose="020B0609020204030204" pitchFamily="49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B66E82-4C21-4977-ACF3-40AB65C50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Better JSON Parsing for .NET Developers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56212" y="1881184"/>
            <a:ext cx="1447800" cy="1426330"/>
            <a:chOff x="4447904" y="1720562"/>
            <a:chExt cx="1113269" cy="1121530"/>
          </a:xfrm>
        </p:grpSpPr>
        <p:sp>
          <p:nvSpPr>
            <p:cNvPr id="7" name="Rectangle 2"/>
            <p:cNvSpPr/>
            <p:nvPr/>
          </p:nvSpPr>
          <p:spPr>
            <a:xfrm>
              <a:off x="4447904" y="1720562"/>
              <a:ext cx="1113269" cy="1121530"/>
            </a:xfrm>
            <a:custGeom>
              <a:avLst/>
              <a:gdLst>
                <a:gd name="connsiteX0" fmla="*/ 0 w 762000"/>
                <a:gd name="connsiteY0" fmla="*/ 0 h 838200"/>
                <a:gd name="connsiteX1" fmla="*/ 762000 w 762000"/>
                <a:gd name="connsiteY1" fmla="*/ 0 h 838200"/>
                <a:gd name="connsiteX2" fmla="*/ 762000 w 762000"/>
                <a:gd name="connsiteY2" fmla="*/ 838200 h 838200"/>
                <a:gd name="connsiteX3" fmla="*/ 0 w 762000"/>
                <a:gd name="connsiteY3" fmla="*/ 838200 h 838200"/>
                <a:gd name="connsiteX4" fmla="*/ 0 w 762000"/>
                <a:gd name="connsiteY4" fmla="*/ 0 h 838200"/>
                <a:gd name="connsiteX0" fmla="*/ 0 w 1006475"/>
                <a:gd name="connsiteY0" fmla="*/ 111125 h 949325"/>
                <a:gd name="connsiteX1" fmla="*/ 1006475 w 1006475"/>
                <a:gd name="connsiteY1" fmla="*/ 0 h 949325"/>
                <a:gd name="connsiteX2" fmla="*/ 762000 w 1006475"/>
                <a:gd name="connsiteY2" fmla="*/ 949325 h 949325"/>
                <a:gd name="connsiteX3" fmla="*/ 0 w 1006475"/>
                <a:gd name="connsiteY3" fmla="*/ 949325 h 949325"/>
                <a:gd name="connsiteX4" fmla="*/ 0 w 1006475"/>
                <a:gd name="connsiteY4" fmla="*/ 111125 h 949325"/>
                <a:gd name="connsiteX0" fmla="*/ 346075 w 1006475"/>
                <a:gd name="connsiteY0" fmla="*/ 349250 h 949325"/>
                <a:gd name="connsiteX1" fmla="*/ 1006475 w 1006475"/>
                <a:gd name="connsiteY1" fmla="*/ 0 h 949325"/>
                <a:gd name="connsiteX2" fmla="*/ 762000 w 1006475"/>
                <a:gd name="connsiteY2" fmla="*/ 949325 h 949325"/>
                <a:gd name="connsiteX3" fmla="*/ 0 w 1006475"/>
                <a:gd name="connsiteY3" fmla="*/ 949325 h 949325"/>
                <a:gd name="connsiteX4" fmla="*/ 346075 w 1006475"/>
                <a:gd name="connsiteY4" fmla="*/ 349250 h 949325"/>
                <a:gd name="connsiteX0" fmla="*/ 327025 w 1006475"/>
                <a:gd name="connsiteY0" fmla="*/ 355600 h 949325"/>
                <a:gd name="connsiteX1" fmla="*/ 1006475 w 1006475"/>
                <a:gd name="connsiteY1" fmla="*/ 0 h 949325"/>
                <a:gd name="connsiteX2" fmla="*/ 762000 w 1006475"/>
                <a:gd name="connsiteY2" fmla="*/ 949325 h 949325"/>
                <a:gd name="connsiteX3" fmla="*/ 0 w 1006475"/>
                <a:gd name="connsiteY3" fmla="*/ 949325 h 949325"/>
                <a:gd name="connsiteX4" fmla="*/ 327025 w 1006475"/>
                <a:gd name="connsiteY4" fmla="*/ 355600 h 949325"/>
                <a:gd name="connsiteX0" fmla="*/ 327025 w 1006475"/>
                <a:gd name="connsiteY0" fmla="*/ 355600 h 949325"/>
                <a:gd name="connsiteX1" fmla="*/ 1006475 w 1006475"/>
                <a:gd name="connsiteY1" fmla="*/ 0 h 949325"/>
                <a:gd name="connsiteX2" fmla="*/ 587375 w 1006475"/>
                <a:gd name="connsiteY2" fmla="*/ 727075 h 949325"/>
                <a:gd name="connsiteX3" fmla="*/ 0 w 1006475"/>
                <a:gd name="connsiteY3" fmla="*/ 949325 h 949325"/>
                <a:gd name="connsiteX4" fmla="*/ 327025 w 1006475"/>
                <a:gd name="connsiteY4" fmla="*/ 355600 h 949325"/>
                <a:gd name="connsiteX0" fmla="*/ 327025 w 1006475"/>
                <a:gd name="connsiteY0" fmla="*/ 355600 h 949325"/>
                <a:gd name="connsiteX1" fmla="*/ 1006475 w 1006475"/>
                <a:gd name="connsiteY1" fmla="*/ 0 h 949325"/>
                <a:gd name="connsiteX2" fmla="*/ 641350 w 1006475"/>
                <a:gd name="connsiteY2" fmla="*/ 666750 h 949325"/>
                <a:gd name="connsiteX3" fmla="*/ 0 w 1006475"/>
                <a:gd name="connsiteY3" fmla="*/ 949325 h 949325"/>
                <a:gd name="connsiteX4" fmla="*/ 327025 w 1006475"/>
                <a:gd name="connsiteY4" fmla="*/ 355600 h 949325"/>
                <a:gd name="connsiteX0" fmla="*/ 158750 w 838200"/>
                <a:gd name="connsiteY0" fmla="*/ 355600 h 666750"/>
                <a:gd name="connsiteX1" fmla="*/ 838200 w 838200"/>
                <a:gd name="connsiteY1" fmla="*/ 0 h 666750"/>
                <a:gd name="connsiteX2" fmla="*/ 473075 w 838200"/>
                <a:gd name="connsiteY2" fmla="*/ 666750 h 666750"/>
                <a:gd name="connsiteX3" fmla="*/ 0 w 838200"/>
                <a:gd name="connsiteY3" fmla="*/ 647700 h 666750"/>
                <a:gd name="connsiteX4" fmla="*/ 158750 w 838200"/>
                <a:gd name="connsiteY4" fmla="*/ 355600 h 666750"/>
                <a:gd name="connsiteX0" fmla="*/ 158750 w 838200"/>
                <a:gd name="connsiteY0" fmla="*/ 355600 h 666750"/>
                <a:gd name="connsiteX1" fmla="*/ 838200 w 838200"/>
                <a:gd name="connsiteY1" fmla="*/ 0 h 666750"/>
                <a:gd name="connsiteX2" fmla="*/ 473075 w 838200"/>
                <a:gd name="connsiteY2" fmla="*/ 666750 h 666750"/>
                <a:gd name="connsiteX3" fmla="*/ 300037 w 838200"/>
                <a:gd name="connsiteY3" fmla="*/ 660401 h 666750"/>
                <a:gd name="connsiteX4" fmla="*/ 0 w 838200"/>
                <a:gd name="connsiteY4" fmla="*/ 647700 h 666750"/>
                <a:gd name="connsiteX5" fmla="*/ 158750 w 838200"/>
                <a:gd name="connsiteY5" fmla="*/ 355600 h 666750"/>
                <a:gd name="connsiteX0" fmla="*/ 158750 w 838200"/>
                <a:gd name="connsiteY0" fmla="*/ 355600 h 847726"/>
                <a:gd name="connsiteX1" fmla="*/ 838200 w 838200"/>
                <a:gd name="connsiteY1" fmla="*/ 0 h 847726"/>
                <a:gd name="connsiteX2" fmla="*/ 473075 w 838200"/>
                <a:gd name="connsiteY2" fmla="*/ 666750 h 847726"/>
                <a:gd name="connsiteX3" fmla="*/ 176212 w 838200"/>
                <a:gd name="connsiteY3" fmla="*/ 847726 h 847726"/>
                <a:gd name="connsiteX4" fmla="*/ 0 w 838200"/>
                <a:gd name="connsiteY4" fmla="*/ 647700 h 847726"/>
                <a:gd name="connsiteX5" fmla="*/ 158750 w 838200"/>
                <a:gd name="connsiteY5" fmla="*/ 355600 h 847726"/>
                <a:gd name="connsiteX0" fmla="*/ 158750 w 838200"/>
                <a:gd name="connsiteY0" fmla="*/ 355600 h 847726"/>
                <a:gd name="connsiteX1" fmla="*/ 838200 w 838200"/>
                <a:gd name="connsiteY1" fmla="*/ 0 h 847726"/>
                <a:gd name="connsiteX2" fmla="*/ 473075 w 838200"/>
                <a:gd name="connsiteY2" fmla="*/ 666750 h 847726"/>
                <a:gd name="connsiteX3" fmla="*/ 309562 w 838200"/>
                <a:gd name="connsiteY3" fmla="*/ 755651 h 847726"/>
                <a:gd name="connsiteX4" fmla="*/ 176212 w 838200"/>
                <a:gd name="connsiteY4" fmla="*/ 847726 h 847726"/>
                <a:gd name="connsiteX5" fmla="*/ 0 w 838200"/>
                <a:gd name="connsiteY5" fmla="*/ 647700 h 847726"/>
                <a:gd name="connsiteX6" fmla="*/ 158750 w 838200"/>
                <a:gd name="connsiteY6" fmla="*/ 355600 h 847726"/>
                <a:gd name="connsiteX0" fmla="*/ 158750 w 838200"/>
                <a:gd name="connsiteY0" fmla="*/ 355600 h 1054101"/>
                <a:gd name="connsiteX1" fmla="*/ 838200 w 838200"/>
                <a:gd name="connsiteY1" fmla="*/ 0 h 1054101"/>
                <a:gd name="connsiteX2" fmla="*/ 473075 w 838200"/>
                <a:gd name="connsiteY2" fmla="*/ 666750 h 1054101"/>
                <a:gd name="connsiteX3" fmla="*/ 119062 w 838200"/>
                <a:gd name="connsiteY3" fmla="*/ 1054101 h 1054101"/>
                <a:gd name="connsiteX4" fmla="*/ 176212 w 838200"/>
                <a:gd name="connsiteY4" fmla="*/ 847726 h 1054101"/>
                <a:gd name="connsiteX5" fmla="*/ 0 w 838200"/>
                <a:gd name="connsiteY5" fmla="*/ 647700 h 1054101"/>
                <a:gd name="connsiteX6" fmla="*/ 158750 w 838200"/>
                <a:gd name="connsiteY6" fmla="*/ 355600 h 1054101"/>
                <a:gd name="connsiteX0" fmla="*/ 158750 w 838200"/>
                <a:gd name="connsiteY0" fmla="*/ 355600 h 1054101"/>
                <a:gd name="connsiteX1" fmla="*/ 838200 w 838200"/>
                <a:gd name="connsiteY1" fmla="*/ 0 h 1054101"/>
                <a:gd name="connsiteX2" fmla="*/ 473075 w 838200"/>
                <a:gd name="connsiteY2" fmla="*/ 666750 h 1054101"/>
                <a:gd name="connsiteX3" fmla="*/ 312737 w 838200"/>
                <a:gd name="connsiteY3" fmla="*/ 835026 h 1054101"/>
                <a:gd name="connsiteX4" fmla="*/ 119062 w 838200"/>
                <a:gd name="connsiteY4" fmla="*/ 1054101 h 1054101"/>
                <a:gd name="connsiteX5" fmla="*/ 176212 w 838200"/>
                <a:gd name="connsiteY5" fmla="*/ 847726 h 1054101"/>
                <a:gd name="connsiteX6" fmla="*/ 0 w 838200"/>
                <a:gd name="connsiteY6" fmla="*/ 647700 h 1054101"/>
                <a:gd name="connsiteX7" fmla="*/ 158750 w 838200"/>
                <a:gd name="connsiteY7" fmla="*/ 355600 h 1054101"/>
                <a:gd name="connsiteX0" fmla="*/ 158750 w 838200"/>
                <a:gd name="connsiteY0" fmla="*/ 355600 h 1114426"/>
                <a:gd name="connsiteX1" fmla="*/ 838200 w 838200"/>
                <a:gd name="connsiteY1" fmla="*/ 0 h 1114426"/>
                <a:gd name="connsiteX2" fmla="*/ 473075 w 838200"/>
                <a:gd name="connsiteY2" fmla="*/ 666750 h 1114426"/>
                <a:gd name="connsiteX3" fmla="*/ 188912 w 838200"/>
                <a:gd name="connsiteY3" fmla="*/ 1114426 h 1114426"/>
                <a:gd name="connsiteX4" fmla="*/ 119062 w 838200"/>
                <a:gd name="connsiteY4" fmla="*/ 1054101 h 1114426"/>
                <a:gd name="connsiteX5" fmla="*/ 176212 w 838200"/>
                <a:gd name="connsiteY5" fmla="*/ 847726 h 1114426"/>
                <a:gd name="connsiteX6" fmla="*/ 0 w 838200"/>
                <a:gd name="connsiteY6" fmla="*/ 647700 h 1114426"/>
                <a:gd name="connsiteX7" fmla="*/ 158750 w 838200"/>
                <a:gd name="connsiteY7" fmla="*/ 355600 h 1114426"/>
                <a:gd name="connsiteX0" fmla="*/ 158750 w 838200"/>
                <a:gd name="connsiteY0" fmla="*/ 355600 h 1114426"/>
                <a:gd name="connsiteX1" fmla="*/ 838200 w 838200"/>
                <a:gd name="connsiteY1" fmla="*/ 0 h 1114426"/>
                <a:gd name="connsiteX2" fmla="*/ 473075 w 838200"/>
                <a:gd name="connsiteY2" fmla="*/ 666750 h 1114426"/>
                <a:gd name="connsiteX3" fmla="*/ 188912 w 838200"/>
                <a:gd name="connsiteY3" fmla="*/ 1114426 h 1114426"/>
                <a:gd name="connsiteX4" fmla="*/ 122237 w 838200"/>
                <a:gd name="connsiteY4" fmla="*/ 1047751 h 1114426"/>
                <a:gd name="connsiteX5" fmla="*/ 176212 w 838200"/>
                <a:gd name="connsiteY5" fmla="*/ 847726 h 1114426"/>
                <a:gd name="connsiteX6" fmla="*/ 0 w 838200"/>
                <a:gd name="connsiteY6" fmla="*/ 647700 h 1114426"/>
                <a:gd name="connsiteX7" fmla="*/ 158750 w 838200"/>
                <a:gd name="connsiteY7" fmla="*/ 355600 h 1114426"/>
                <a:gd name="connsiteX0" fmla="*/ 158750 w 838200"/>
                <a:gd name="connsiteY0" fmla="*/ 355600 h 1114426"/>
                <a:gd name="connsiteX1" fmla="*/ 838200 w 838200"/>
                <a:gd name="connsiteY1" fmla="*/ 0 h 1114426"/>
                <a:gd name="connsiteX2" fmla="*/ 473075 w 838200"/>
                <a:gd name="connsiteY2" fmla="*/ 666750 h 1114426"/>
                <a:gd name="connsiteX3" fmla="*/ 280987 w 838200"/>
                <a:gd name="connsiteY3" fmla="*/ 968375 h 1114426"/>
                <a:gd name="connsiteX4" fmla="*/ 188912 w 838200"/>
                <a:gd name="connsiteY4" fmla="*/ 1114426 h 1114426"/>
                <a:gd name="connsiteX5" fmla="*/ 122237 w 838200"/>
                <a:gd name="connsiteY5" fmla="*/ 1047751 h 1114426"/>
                <a:gd name="connsiteX6" fmla="*/ 176212 w 838200"/>
                <a:gd name="connsiteY6" fmla="*/ 847726 h 1114426"/>
                <a:gd name="connsiteX7" fmla="*/ 0 w 838200"/>
                <a:gd name="connsiteY7" fmla="*/ 647700 h 1114426"/>
                <a:gd name="connsiteX8" fmla="*/ 158750 w 838200"/>
                <a:gd name="connsiteY8" fmla="*/ 355600 h 1114426"/>
                <a:gd name="connsiteX0" fmla="*/ 158750 w 838200"/>
                <a:gd name="connsiteY0" fmla="*/ 355600 h 1114426"/>
                <a:gd name="connsiteX1" fmla="*/ 838200 w 838200"/>
                <a:gd name="connsiteY1" fmla="*/ 0 h 1114426"/>
                <a:gd name="connsiteX2" fmla="*/ 473075 w 838200"/>
                <a:gd name="connsiteY2" fmla="*/ 666750 h 1114426"/>
                <a:gd name="connsiteX3" fmla="*/ 468312 w 838200"/>
                <a:gd name="connsiteY3" fmla="*/ 946150 h 1114426"/>
                <a:gd name="connsiteX4" fmla="*/ 188912 w 838200"/>
                <a:gd name="connsiteY4" fmla="*/ 1114426 h 1114426"/>
                <a:gd name="connsiteX5" fmla="*/ 122237 w 838200"/>
                <a:gd name="connsiteY5" fmla="*/ 1047751 h 1114426"/>
                <a:gd name="connsiteX6" fmla="*/ 176212 w 838200"/>
                <a:gd name="connsiteY6" fmla="*/ 847726 h 1114426"/>
                <a:gd name="connsiteX7" fmla="*/ 0 w 838200"/>
                <a:gd name="connsiteY7" fmla="*/ 647700 h 1114426"/>
                <a:gd name="connsiteX8" fmla="*/ 158750 w 838200"/>
                <a:gd name="connsiteY8" fmla="*/ 355600 h 1114426"/>
                <a:gd name="connsiteX0" fmla="*/ 158750 w 838200"/>
                <a:gd name="connsiteY0" fmla="*/ 355600 h 1114426"/>
                <a:gd name="connsiteX1" fmla="*/ 838200 w 838200"/>
                <a:gd name="connsiteY1" fmla="*/ 0 h 1114426"/>
                <a:gd name="connsiteX2" fmla="*/ 473075 w 838200"/>
                <a:gd name="connsiteY2" fmla="*/ 666750 h 1114426"/>
                <a:gd name="connsiteX3" fmla="*/ 468312 w 838200"/>
                <a:gd name="connsiteY3" fmla="*/ 946150 h 1114426"/>
                <a:gd name="connsiteX4" fmla="*/ 188912 w 838200"/>
                <a:gd name="connsiteY4" fmla="*/ 1114426 h 1114426"/>
                <a:gd name="connsiteX5" fmla="*/ 122237 w 838200"/>
                <a:gd name="connsiteY5" fmla="*/ 1047751 h 1114426"/>
                <a:gd name="connsiteX6" fmla="*/ 176212 w 838200"/>
                <a:gd name="connsiteY6" fmla="*/ 847726 h 1114426"/>
                <a:gd name="connsiteX7" fmla="*/ 0 w 838200"/>
                <a:gd name="connsiteY7" fmla="*/ 647700 h 1114426"/>
                <a:gd name="connsiteX8" fmla="*/ 30162 w 838200"/>
                <a:gd name="connsiteY8" fmla="*/ 574675 h 1114426"/>
                <a:gd name="connsiteX9" fmla="*/ 158750 w 838200"/>
                <a:gd name="connsiteY9" fmla="*/ 355600 h 1114426"/>
                <a:gd name="connsiteX0" fmla="*/ 382588 w 1062038"/>
                <a:gd name="connsiteY0" fmla="*/ 355600 h 1114426"/>
                <a:gd name="connsiteX1" fmla="*/ 1062038 w 1062038"/>
                <a:gd name="connsiteY1" fmla="*/ 0 h 1114426"/>
                <a:gd name="connsiteX2" fmla="*/ 696913 w 1062038"/>
                <a:gd name="connsiteY2" fmla="*/ 666750 h 1114426"/>
                <a:gd name="connsiteX3" fmla="*/ 692150 w 1062038"/>
                <a:gd name="connsiteY3" fmla="*/ 946150 h 1114426"/>
                <a:gd name="connsiteX4" fmla="*/ 412750 w 1062038"/>
                <a:gd name="connsiteY4" fmla="*/ 1114426 h 1114426"/>
                <a:gd name="connsiteX5" fmla="*/ 346075 w 1062038"/>
                <a:gd name="connsiteY5" fmla="*/ 1047751 h 1114426"/>
                <a:gd name="connsiteX6" fmla="*/ 400050 w 1062038"/>
                <a:gd name="connsiteY6" fmla="*/ 847726 h 1114426"/>
                <a:gd name="connsiteX7" fmla="*/ 223838 w 1062038"/>
                <a:gd name="connsiteY7" fmla="*/ 647700 h 1114426"/>
                <a:gd name="connsiteX8" fmla="*/ 0 w 1062038"/>
                <a:gd name="connsiteY8" fmla="*/ 720725 h 1114426"/>
                <a:gd name="connsiteX9" fmla="*/ 382588 w 1062038"/>
                <a:gd name="connsiteY9" fmla="*/ 355600 h 1114426"/>
                <a:gd name="connsiteX0" fmla="*/ 382588 w 1062038"/>
                <a:gd name="connsiteY0" fmla="*/ 355600 h 1114426"/>
                <a:gd name="connsiteX1" fmla="*/ 1062038 w 1062038"/>
                <a:gd name="connsiteY1" fmla="*/ 0 h 1114426"/>
                <a:gd name="connsiteX2" fmla="*/ 696913 w 1062038"/>
                <a:gd name="connsiteY2" fmla="*/ 666750 h 1114426"/>
                <a:gd name="connsiteX3" fmla="*/ 692150 w 1062038"/>
                <a:gd name="connsiteY3" fmla="*/ 946150 h 1114426"/>
                <a:gd name="connsiteX4" fmla="*/ 412750 w 1062038"/>
                <a:gd name="connsiteY4" fmla="*/ 1114426 h 1114426"/>
                <a:gd name="connsiteX5" fmla="*/ 346075 w 1062038"/>
                <a:gd name="connsiteY5" fmla="*/ 1047751 h 1114426"/>
                <a:gd name="connsiteX6" fmla="*/ 400050 w 1062038"/>
                <a:gd name="connsiteY6" fmla="*/ 847726 h 1114426"/>
                <a:gd name="connsiteX7" fmla="*/ 223838 w 1062038"/>
                <a:gd name="connsiteY7" fmla="*/ 647700 h 1114426"/>
                <a:gd name="connsiteX8" fmla="*/ 0 w 1062038"/>
                <a:gd name="connsiteY8" fmla="*/ 720725 h 1114426"/>
                <a:gd name="connsiteX9" fmla="*/ 155575 w 1062038"/>
                <a:gd name="connsiteY9" fmla="*/ 571500 h 1114426"/>
                <a:gd name="connsiteX10" fmla="*/ 382588 w 1062038"/>
                <a:gd name="connsiteY10" fmla="*/ 355600 h 1114426"/>
                <a:gd name="connsiteX0" fmla="*/ 433388 w 1112838"/>
                <a:gd name="connsiteY0" fmla="*/ 355600 h 1114426"/>
                <a:gd name="connsiteX1" fmla="*/ 1112838 w 1112838"/>
                <a:gd name="connsiteY1" fmla="*/ 0 h 1114426"/>
                <a:gd name="connsiteX2" fmla="*/ 747713 w 1112838"/>
                <a:gd name="connsiteY2" fmla="*/ 666750 h 1114426"/>
                <a:gd name="connsiteX3" fmla="*/ 742950 w 1112838"/>
                <a:gd name="connsiteY3" fmla="*/ 946150 h 1114426"/>
                <a:gd name="connsiteX4" fmla="*/ 463550 w 1112838"/>
                <a:gd name="connsiteY4" fmla="*/ 1114426 h 1114426"/>
                <a:gd name="connsiteX5" fmla="*/ 396875 w 1112838"/>
                <a:gd name="connsiteY5" fmla="*/ 1047751 h 1114426"/>
                <a:gd name="connsiteX6" fmla="*/ 450850 w 1112838"/>
                <a:gd name="connsiteY6" fmla="*/ 847726 h 1114426"/>
                <a:gd name="connsiteX7" fmla="*/ 274638 w 1112838"/>
                <a:gd name="connsiteY7" fmla="*/ 647700 h 1114426"/>
                <a:gd name="connsiteX8" fmla="*/ 50800 w 1112838"/>
                <a:gd name="connsiteY8" fmla="*/ 720725 h 1114426"/>
                <a:gd name="connsiteX9" fmla="*/ 0 w 1112838"/>
                <a:gd name="connsiteY9" fmla="*/ 647700 h 1114426"/>
                <a:gd name="connsiteX10" fmla="*/ 433388 w 1112838"/>
                <a:gd name="connsiteY10" fmla="*/ 355600 h 1114426"/>
                <a:gd name="connsiteX0" fmla="*/ 433388 w 1112838"/>
                <a:gd name="connsiteY0" fmla="*/ 355600 h 1114426"/>
                <a:gd name="connsiteX1" fmla="*/ 1112838 w 1112838"/>
                <a:gd name="connsiteY1" fmla="*/ 0 h 1114426"/>
                <a:gd name="connsiteX2" fmla="*/ 747713 w 1112838"/>
                <a:gd name="connsiteY2" fmla="*/ 666750 h 1114426"/>
                <a:gd name="connsiteX3" fmla="*/ 742950 w 1112838"/>
                <a:gd name="connsiteY3" fmla="*/ 946150 h 1114426"/>
                <a:gd name="connsiteX4" fmla="*/ 463550 w 1112838"/>
                <a:gd name="connsiteY4" fmla="*/ 1114426 h 1114426"/>
                <a:gd name="connsiteX5" fmla="*/ 396875 w 1112838"/>
                <a:gd name="connsiteY5" fmla="*/ 1047751 h 1114426"/>
                <a:gd name="connsiteX6" fmla="*/ 450850 w 1112838"/>
                <a:gd name="connsiteY6" fmla="*/ 847726 h 1114426"/>
                <a:gd name="connsiteX7" fmla="*/ 274638 w 1112838"/>
                <a:gd name="connsiteY7" fmla="*/ 647700 h 1114426"/>
                <a:gd name="connsiteX8" fmla="*/ 76200 w 1112838"/>
                <a:gd name="connsiteY8" fmla="*/ 714375 h 1114426"/>
                <a:gd name="connsiteX9" fmla="*/ 0 w 1112838"/>
                <a:gd name="connsiteY9" fmla="*/ 647700 h 1114426"/>
                <a:gd name="connsiteX10" fmla="*/ 433388 w 1112838"/>
                <a:gd name="connsiteY10" fmla="*/ 355600 h 1114426"/>
                <a:gd name="connsiteX0" fmla="*/ 433388 w 1112838"/>
                <a:gd name="connsiteY0" fmla="*/ 355600 h 1114426"/>
                <a:gd name="connsiteX1" fmla="*/ 1112838 w 1112838"/>
                <a:gd name="connsiteY1" fmla="*/ 0 h 1114426"/>
                <a:gd name="connsiteX2" fmla="*/ 747713 w 1112838"/>
                <a:gd name="connsiteY2" fmla="*/ 666750 h 1114426"/>
                <a:gd name="connsiteX3" fmla="*/ 742950 w 1112838"/>
                <a:gd name="connsiteY3" fmla="*/ 946150 h 1114426"/>
                <a:gd name="connsiteX4" fmla="*/ 463550 w 1112838"/>
                <a:gd name="connsiteY4" fmla="*/ 1114426 h 1114426"/>
                <a:gd name="connsiteX5" fmla="*/ 396875 w 1112838"/>
                <a:gd name="connsiteY5" fmla="*/ 1047751 h 1114426"/>
                <a:gd name="connsiteX6" fmla="*/ 450850 w 1112838"/>
                <a:gd name="connsiteY6" fmla="*/ 847726 h 1114426"/>
                <a:gd name="connsiteX7" fmla="*/ 274638 w 1112838"/>
                <a:gd name="connsiteY7" fmla="*/ 647700 h 1114426"/>
                <a:gd name="connsiteX8" fmla="*/ 76200 w 1112838"/>
                <a:gd name="connsiteY8" fmla="*/ 714375 h 1114426"/>
                <a:gd name="connsiteX9" fmla="*/ 0 w 1112838"/>
                <a:gd name="connsiteY9" fmla="*/ 647700 h 1114426"/>
                <a:gd name="connsiteX10" fmla="*/ 180975 w 1112838"/>
                <a:gd name="connsiteY10" fmla="*/ 523875 h 1114426"/>
                <a:gd name="connsiteX11" fmla="*/ 433388 w 1112838"/>
                <a:gd name="connsiteY11" fmla="*/ 355600 h 1114426"/>
                <a:gd name="connsiteX0" fmla="*/ 433388 w 1112838"/>
                <a:gd name="connsiteY0" fmla="*/ 355600 h 1114426"/>
                <a:gd name="connsiteX1" fmla="*/ 1112838 w 1112838"/>
                <a:gd name="connsiteY1" fmla="*/ 0 h 1114426"/>
                <a:gd name="connsiteX2" fmla="*/ 747713 w 1112838"/>
                <a:gd name="connsiteY2" fmla="*/ 666750 h 1114426"/>
                <a:gd name="connsiteX3" fmla="*/ 742950 w 1112838"/>
                <a:gd name="connsiteY3" fmla="*/ 946150 h 1114426"/>
                <a:gd name="connsiteX4" fmla="*/ 463550 w 1112838"/>
                <a:gd name="connsiteY4" fmla="*/ 1114426 h 1114426"/>
                <a:gd name="connsiteX5" fmla="*/ 396875 w 1112838"/>
                <a:gd name="connsiteY5" fmla="*/ 1047751 h 1114426"/>
                <a:gd name="connsiteX6" fmla="*/ 450850 w 1112838"/>
                <a:gd name="connsiteY6" fmla="*/ 847726 h 1114426"/>
                <a:gd name="connsiteX7" fmla="*/ 274638 w 1112838"/>
                <a:gd name="connsiteY7" fmla="*/ 647700 h 1114426"/>
                <a:gd name="connsiteX8" fmla="*/ 76200 w 1112838"/>
                <a:gd name="connsiteY8" fmla="*/ 714375 h 1114426"/>
                <a:gd name="connsiteX9" fmla="*/ 0 w 1112838"/>
                <a:gd name="connsiteY9" fmla="*/ 647700 h 1114426"/>
                <a:gd name="connsiteX10" fmla="*/ 168275 w 1112838"/>
                <a:gd name="connsiteY10" fmla="*/ 361950 h 1114426"/>
                <a:gd name="connsiteX11" fmla="*/ 433388 w 1112838"/>
                <a:gd name="connsiteY11" fmla="*/ 355600 h 1114426"/>
                <a:gd name="connsiteX0" fmla="*/ 433388 w 1112838"/>
                <a:gd name="connsiteY0" fmla="*/ 355600 h 1114426"/>
                <a:gd name="connsiteX1" fmla="*/ 1112838 w 1112838"/>
                <a:gd name="connsiteY1" fmla="*/ 0 h 1114426"/>
                <a:gd name="connsiteX2" fmla="*/ 747713 w 1112838"/>
                <a:gd name="connsiteY2" fmla="*/ 666750 h 1114426"/>
                <a:gd name="connsiteX3" fmla="*/ 742950 w 1112838"/>
                <a:gd name="connsiteY3" fmla="*/ 946150 h 1114426"/>
                <a:gd name="connsiteX4" fmla="*/ 463550 w 1112838"/>
                <a:gd name="connsiteY4" fmla="*/ 1114426 h 1114426"/>
                <a:gd name="connsiteX5" fmla="*/ 396875 w 1112838"/>
                <a:gd name="connsiteY5" fmla="*/ 1047751 h 1114426"/>
                <a:gd name="connsiteX6" fmla="*/ 450850 w 1112838"/>
                <a:gd name="connsiteY6" fmla="*/ 847726 h 1114426"/>
                <a:gd name="connsiteX7" fmla="*/ 274638 w 1112838"/>
                <a:gd name="connsiteY7" fmla="*/ 647700 h 1114426"/>
                <a:gd name="connsiteX8" fmla="*/ 76200 w 1112838"/>
                <a:gd name="connsiteY8" fmla="*/ 714375 h 1114426"/>
                <a:gd name="connsiteX9" fmla="*/ 0 w 1112838"/>
                <a:gd name="connsiteY9" fmla="*/ 647700 h 1114426"/>
                <a:gd name="connsiteX10" fmla="*/ 168275 w 1112838"/>
                <a:gd name="connsiteY10" fmla="*/ 361950 h 1114426"/>
                <a:gd name="connsiteX11" fmla="*/ 433388 w 1112838"/>
                <a:gd name="connsiteY11" fmla="*/ 355600 h 1114426"/>
                <a:gd name="connsiteX0" fmla="*/ 433388 w 1112838"/>
                <a:gd name="connsiteY0" fmla="*/ 362704 h 1121530"/>
                <a:gd name="connsiteX1" fmla="*/ 1112838 w 1112838"/>
                <a:gd name="connsiteY1" fmla="*/ 7104 h 1121530"/>
                <a:gd name="connsiteX2" fmla="*/ 747713 w 1112838"/>
                <a:gd name="connsiteY2" fmla="*/ 673854 h 1121530"/>
                <a:gd name="connsiteX3" fmla="*/ 742950 w 1112838"/>
                <a:gd name="connsiteY3" fmla="*/ 953254 h 1121530"/>
                <a:gd name="connsiteX4" fmla="*/ 463550 w 1112838"/>
                <a:gd name="connsiteY4" fmla="*/ 1121530 h 1121530"/>
                <a:gd name="connsiteX5" fmla="*/ 396875 w 1112838"/>
                <a:gd name="connsiteY5" fmla="*/ 1054855 h 1121530"/>
                <a:gd name="connsiteX6" fmla="*/ 450850 w 1112838"/>
                <a:gd name="connsiteY6" fmla="*/ 854830 h 1121530"/>
                <a:gd name="connsiteX7" fmla="*/ 274638 w 1112838"/>
                <a:gd name="connsiteY7" fmla="*/ 654804 h 1121530"/>
                <a:gd name="connsiteX8" fmla="*/ 76200 w 1112838"/>
                <a:gd name="connsiteY8" fmla="*/ 721479 h 1121530"/>
                <a:gd name="connsiteX9" fmla="*/ 0 w 1112838"/>
                <a:gd name="connsiteY9" fmla="*/ 654804 h 1121530"/>
                <a:gd name="connsiteX10" fmla="*/ 168275 w 1112838"/>
                <a:gd name="connsiteY10" fmla="*/ 369054 h 1121530"/>
                <a:gd name="connsiteX11" fmla="*/ 433388 w 1112838"/>
                <a:gd name="connsiteY11" fmla="*/ 362704 h 1121530"/>
                <a:gd name="connsiteX0" fmla="*/ 433388 w 1140667"/>
                <a:gd name="connsiteY0" fmla="*/ 362704 h 1121530"/>
                <a:gd name="connsiteX1" fmla="*/ 1112838 w 1140667"/>
                <a:gd name="connsiteY1" fmla="*/ 7104 h 1121530"/>
                <a:gd name="connsiteX2" fmla="*/ 747713 w 1140667"/>
                <a:gd name="connsiteY2" fmla="*/ 673854 h 1121530"/>
                <a:gd name="connsiteX3" fmla="*/ 742950 w 1140667"/>
                <a:gd name="connsiteY3" fmla="*/ 953254 h 1121530"/>
                <a:gd name="connsiteX4" fmla="*/ 463550 w 1140667"/>
                <a:gd name="connsiteY4" fmla="*/ 1121530 h 1121530"/>
                <a:gd name="connsiteX5" fmla="*/ 396875 w 1140667"/>
                <a:gd name="connsiteY5" fmla="*/ 1054855 h 1121530"/>
                <a:gd name="connsiteX6" fmla="*/ 450850 w 1140667"/>
                <a:gd name="connsiteY6" fmla="*/ 854830 h 1121530"/>
                <a:gd name="connsiteX7" fmla="*/ 274638 w 1140667"/>
                <a:gd name="connsiteY7" fmla="*/ 654804 h 1121530"/>
                <a:gd name="connsiteX8" fmla="*/ 76200 w 1140667"/>
                <a:gd name="connsiteY8" fmla="*/ 721479 h 1121530"/>
                <a:gd name="connsiteX9" fmla="*/ 0 w 1140667"/>
                <a:gd name="connsiteY9" fmla="*/ 654804 h 1121530"/>
                <a:gd name="connsiteX10" fmla="*/ 168275 w 1140667"/>
                <a:gd name="connsiteY10" fmla="*/ 369054 h 1121530"/>
                <a:gd name="connsiteX11" fmla="*/ 433388 w 1140667"/>
                <a:gd name="connsiteY11" fmla="*/ 362704 h 1121530"/>
                <a:gd name="connsiteX0" fmla="*/ 433388 w 1142317"/>
                <a:gd name="connsiteY0" fmla="*/ 362704 h 1121530"/>
                <a:gd name="connsiteX1" fmla="*/ 1112838 w 1142317"/>
                <a:gd name="connsiteY1" fmla="*/ 7104 h 1121530"/>
                <a:gd name="connsiteX2" fmla="*/ 747713 w 1142317"/>
                <a:gd name="connsiteY2" fmla="*/ 673854 h 1121530"/>
                <a:gd name="connsiteX3" fmla="*/ 742950 w 1142317"/>
                <a:gd name="connsiteY3" fmla="*/ 953254 h 1121530"/>
                <a:gd name="connsiteX4" fmla="*/ 463550 w 1142317"/>
                <a:gd name="connsiteY4" fmla="*/ 1121530 h 1121530"/>
                <a:gd name="connsiteX5" fmla="*/ 396875 w 1142317"/>
                <a:gd name="connsiteY5" fmla="*/ 1054855 h 1121530"/>
                <a:gd name="connsiteX6" fmla="*/ 450850 w 1142317"/>
                <a:gd name="connsiteY6" fmla="*/ 854830 h 1121530"/>
                <a:gd name="connsiteX7" fmla="*/ 274638 w 1142317"/>
                <a:gd name="connsiteY7" fmla="*/ 654804 h 1121530"/>
                <a:gd name="connsiteX8" fmla="*/ 76200 w 1142317"/>
                <a:gd name="connsiteY8" fmla="*/ 721479 h 1121530"/>
                <a:gd name="connsiteX9" fmla="*/ 0 w 1142317"/>
                <a:gd name="connsiteY9" fmla="*/ 654804 h 1121530"/>
                <a:gd name="connsiteX10" fmla="*/ 168275 w 1142317"/>
                <a:gd name="connsiteY10" fmla="*/ 369054 h 1121530"/>
                <a:gd name="connsiteX11" fmla="*/ 433388 w 1142317"/>
                <a:gd name="connsiteY11" fmla="*/ 362704 h 1121530"/>
                <a:gd name="connsiteX0" fmla="*/ 433388 w 1113269"/>
                <a:gd name="connsiteY0" fmla="*/ 362704 h 1121530"/>
                <a:gd name="connsiteX1" fmla="*/ 1112838 w 1113269"/>
                <a:gd name="connsiteY1" fmla="*/ 7104 h 1121530"/>
                <a:gd name="connsiteX2" fmla="*/ 747713 w 1113269"/>
                <a:gd name="connsiteY2" fmla="*/ 673854 h 1121530"/>
                <a:gd name="connsiteX3" fmla="*/ 742950 w 1113269"/>
                <a:gd name="connsiteY3" fmla="*/ 953254 h 1121530"/>
                <a:gd name="connsiteX4" fmla="*/ 463550 w 1113269"/>
                <a:gd name="connsiteY4" fmla="*/ 1121530 h 1121530"/>
                <a:gd name="connsiteX5" fmla="*/ 396875 w 1113269"/>
                <a:gd name="connsiteY5" fmla="*/ 1054855 h 1121530"/>
                <a:gd name="connsiteX6" fmla="*/ 450850 w 1113269"/>
                <a:gd name="connsiteY6" fmla="*/ 854830 h 1121530"/>
                <a:gd name="connsiteX7" fmla="*/ 274638 w 1113269"/>
                <a:gd name="connsiteY7" fmla="*/ 654804 h 1121530"/>
                <a:gd name="connsiteX8" fmla="*/ 76200 w 1113269"/>
                <a:gd name="connsiteY8" fmla="*/ 721479 h 1121530"/>
                <a:gd name="connsiteX9" fmla="*/ 0 w 1113269"/>
                <a:gd name="connsiteY9" fmla="*/ 654804 h 1121530"/>
                <a:gd name="connsiteX10" fmla="*/ 168275 w 1113269"/>
                <a:gd name="connsiteY10" fmla="*/ 369054 h 1121530"/>
                <a:gd name="connsiteX11" fmla="*/ 433388 w 1113269"/>
                <a:gd name="connsiteY11" fmla="*/ 362704 h 112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3269" h="1121530">
                  <a:moveTo>
                    <a:pt x="433388" y="362704"/>
                  </a:moveTo>
                  <a:cubicBezTo>
                    <a:pt x="583671" y="209246"/>
                    <a:pt x="791105" y="-45813"/>
                    <a:pt x="1112838" y="7104"/>
                  </a:cubicBezTo>
                  <a:cubicBezTo>
                    <a:pt x="1124480" y="388104"/>
                    <a:pt x="897996" y="553204"/>
                    <a:pt x="747713" y="673854"/>
                  </a:cubicBezTo>
                  <a:cubicBezTo>
                    <a:pt x="746125" y="766987"/>
                    <a:pt x="744538" y="860121"/>
                    <a:pt x="742950" y="953254"/>
                  </a:cubicBezTo>
                  <a:lnTo>
                    <a:pt x="463550" y="1121530"/>
                  </a:lnTo>
                  <a:lnTo>
                    <a:pt x="396875" y="1054855"/>
                  </a:lnTo>
                  <a:lnTo>
                    <a:pt x="450850" y="854830"/>
                  </a:lnTo>
                  <a:lnTo>
                    <a:pt x="274638" y="654804"/>
                  </a:lnTo>
                  <a:lnTo>
                    <a:pt x="76200" y="721479"/>
                  </a:lnTo>
                  <a:lnTo>
                    <a:pt x="0" y="654804"/>
                  </a:lnTo>
                  <a:lnTo>
                    <a:pt x="168275" y="369054"/>
                  </a:lnTo>
                  <a:lnTo>
                    <a:pt x="433388" y="36270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291137" y="2012950"/>
              <a:ext cx="146050" cy="1460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905032" y="1274775"/>
            <a:ext cx="254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noProof="1">
                <a:solidFill>
                  <a:schemeClr val="bg2"/>
                </a:solidFill>
              </a:rPr>
              <a:t>Newtonsoft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05032" y="3202882"/>
            <a:ext cx="248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noProof="1">
                <a:solidFill>
                  <a:schemeClr val="bg2"/>
                </a:solidFill>
              </a:rPr>
              <a:t>Json.NET</a:t>
            </a:r>
          </a:p>
        </p:txBody>
      </p:sp>
    </p:spTree>
    <p:extLst>
      <p:ext uri="{BB962C8B-B14F-4D97-AF65-F5344CB8AC3E}">
        <p14:creationId xmlns:p14="http://schemas.microsoft.com/office/powerpoint/2010/main" val="14559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JSON.NET</a:t>
            </a:r>
            <a:r>
              <a:rPr lang="en-US" dirty="0"/>
              <a:t> is a JSON </a:t>
            </a:r>
            <a:r>
              <a:rPr lang="en-US" b="1" dirty="0">
                <a:solidFill>
                  <a:schemeClr val="bg1"/>
                </a:solidFill>
              </a:rPr>
              <a:t>framework</a:t>
            </a:r>
            <a:r>
              <a:rPr lang="en-US" dirty="0"/>
              <a:t> for .NET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More functionality </a:t>
            </a:r>
            <a:r>
              <a:rPr lang="en-US" dirty="0"/>
              <a:t>than built-in functionality</a:t>
            </a:r>
            <a:endParaRPr lang="en-US" noProof="1"/>
          </a:p>
          <a:p>
            <a:pPr lvl="1">
              <a:buClr>
                <a:schemeClr val="tx1"/>
              </a:buClr>
            </a:pPr>
            <a:r>
              <a:rPr lang="en-US" dirty="0"/>
              <a:t>Supports </a:t>
            </a:r>
            <a:r>
              <a:rPr lang="en-US" b="1" dirty="0">
                <a:solidFill>
                  <a:schemeClr val="bg1"/>
                </a:solidFill>
              </a:rPr>
              <a:t>LINQ-to-JSON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Out-of-the-box support for parsing between </a:t>
            </a:r>
            <a:r>
              <a:rPr lang="en-US" b="1" dirty="0">
                <a:solidFill>
                  <a:schemeClr val="bg1"/>
                </a:solidFill>
              </a:rPr>
              <a:t>JSON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XML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Open-source project: </a:t>
            </a:r>
            <a:r>
              <a:rPr lang="en-US" b="1" dirty="0">
                <a:solidFill>
                  <a:schemeClr val="bg1"/>
                </a:solidFill>
                <a:hlinkClick r:id="rId2"/>
              </a:rPr>
              <a:t>http://www.newtonsoft.com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Json.NET vs .NET Serializers: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https://www.newtonsoft.com/json/help/html/JsonNetVsDotNetSerializers.htm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JSON.NET?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install JSON.NET use the </a:t>
            </a:r>
            <a:r>
              <a:rPr lang="en-US" b="1" noProof="1">
                <a:solidFill>
                  <a:schemeClr val="bg1"/>
                </a:solidFill>
              </a:rPr>
              <a:t>NuGet</a:t>
            </a:r>
            <a:r>
              <a:rPr lang="en-US" b="1" dirty="0">
                <a:solidFill>
                  <a:schemeClr val="bg1"/>
                </a:solidFill>
              </a:rPr>
              <a:t> Package Manager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with a command in the Package Manager Console: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JSON.NET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081707" y="5638800"/>
            <a:ext cx="549201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chemeClr val="bg1"/>
                </a:solidFill>
                <a:effectLst/>
              </a:rPr>
              <a:t>Install-Package</a:t>
            </a:r>
            <a:r>
              <a:rPr lang="en-US" sz="2400" dirty="0">
                <a:solidFill>
                  <a:schemeClr val="tx1"/>
                </a:solidFill>
                <a:effectLst/>
              </a:rPr>
              <a:t> Newtonsoft.Json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981200"/>
            <a:ext cx="5105400" cy="249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5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JSON.NET exposes a static service </a:t>
            </a:r>
            <a:r>
              <a:rPr lang="en-US" b="1" noProof="1">
                <a:solidFill>
                  <a:schemeClr val="bg1"/>
                </a:solidFill>
              </a:rPr>
              <a:t>JsonConvert</a:t>
            </a:r>
          </a:p>
          <a:p>
            <a:r>
              <a:rPr lang="en-US" noProof="1"/>
              <a:t>Used for parsing and configuration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Serialize</a:t>
            </a:r>
            <a:r>
              <a:rPr lang="en-US" dirty="0"/>
              <a:t> an object:</a:t>
            </a:r>
          </a:p>
          <a:p>
            <a:pPr marL="609219" lvl="1" indent="0">
              <a:buNone/>
            </a:pPr>
            <a:endParaRPr lang="en-US" dirty="0"/>
          </a:p>
          <a:p>
            <a:pPr lvl="1"/>
            <a:r>
              <a:rPr lang="en-US" dirty="0"/>
              <a:t>To </a:t>
            </a:r>
            <a:r>
              <a:rPr lang="en-US" b="1" noProof="1">
                <a:solidFill>
                  <a:schemeClr val="bg1"/>
                </a:solidFill>
              </a:rPr>
              <a:t>Deserialize</a:t>
            </a:r>
            <a:r>
              <a:rPr lang="en-US" dirty="0"/>
              <a:t> an object: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Usage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282592" y="3304790"/>
            <a:ext cx="961242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chemeClr val="tx1"/>
                </a:solidFill>
                <a:effectLst/>
              </a:rPr>
              <a:t>var jsonProduct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JsonConvert.SerializeObject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(product);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82592" y="4666324"/>
            <a:ext cx="961242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chemeClr val="tx1"/>
                </a:solidFill>
                <a:effectLst/>
              </a:rPr>
              <a:t>var objProduct = 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  </a:t>
            </a:r>
            <a:r>
              <a:rPr lang="en-US" sz="2400" noProof="1">
                <a:solidFill>
                  <a:schemeClr val="bg1"/>
                </a:solidFill>
                <a:effectLst/>
              </a:rPr>
              <a:t>JsonConvert.DeserializeObject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&lt;Product&gt;(jsonProduct);</a:t>
            </a:r>
          </a:p>
        </p:txBody>
      </p:sp>
    </p:spTree>
    <p:extLst>
      <p:ext uri="{BB962C8B-B14F-4D97-AF65-F5344CB8AC3E}">
        <p14:creationId xmlns:p14="http://schemas.microsoft.com/office/powerpoint/2010/main" val="7102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JSON.NET can be configured to: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Indent</a:t>
            </a:r>
            <a:r>
              <a:rPr lang="en-US" dirty="0"/>
              <a:t> the output JSON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convert JSON to </a:t>
            </a:r>
            <a:r>
              <a:rPr lang="en-US" b="1" dirty="0">
                <a:solidFill>
                  <a:schemeClr val="bg1"/>
                </a:solidFill>
              </a:rPr>
              <a:t>anonymous types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control the </a:t>
            </a:r>
            <a:r>
              <a:rPr lang="en-US" b="1" dirty="0">
                <a:solidFill>
                  <a:schemeClr val="bg1"/>
                </a:solidFill>
              </a:rPr>
              <a:t>casing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  <a:r>
              <a:rPr lang="en-US" dirty="0"/>
              <a:t> to parse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skip errors</a:t>
            </a:r>
          </a:p>
          <a:p>
            <a:r>
              <a:rPr lang="en-US" dirty="0"/>
              <a:t>JSON.NET also supports:</a:t>
            </a:r>
          </a:p>
          <a:p>
            <a:pPr lvl="1"/>
            <a:r>
              <a:rPr lang="en-US" dirty="0"/>
              <a:t>LINQ-to-JSON</a:t>
            </a:r>
          </a:p>
          <a:p>
            <a:pPr lvl="1"/>
            <a:r>
              <a:rPr lang="en-US" dirty="0"/>
              <a:t>Direct parsing between XML and JSON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JSON.NET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By default, the result is a </a:t>
            </a:r>
            <a:r>
              <a:rPr lang="en-US" b="1" dirty="0">
                <a:solidFill>
                  <a:schemeClr val="bg1"/>
                </a:solidFill>
              </a:rPr>
              <a:t>single line of text</a:t>
            </a:r>
          </a:p>
          <a:p>
            <a:r>
              <a:rPr lang="en-US" dirty="0"/>
              <a:t>To indent the output string use </a:t>
            </a:r>
            <a:r>
              <a:rPr lang="en-US" b="1" noProof="1">
                <a:solidFill>
                  <a:schemeClr val="bg1"/>
                </a:solidFill>
              </a:rPr>
              <a:t>Formatting.Indented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JSON.NET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510135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chemeClr val="tx1"/>
                </a:solidFill>
                <a:effectLst/>
              </a:rPr>
              <a:t>JsonConvert.</a:t>
            </a:r>
            <a:r>
              <a:rPr lang="en-US" sz="2400" noProof="1">
                <a:solidFill>
                  <a:schemeClr val="bg1"/>
                </a:solidFill>
                <a:effectLst/>
              </a:rPr>
              <a:t>SerializeObject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(products, </a:t>
            </a:r>
            <a:r>
              <a:rPr lang="en-US" sz="2400" noProof="1">
                <a:solidFill>
                  <a:schemeClr val="bg1"/>
                </a:solidFill>
                <a:effectLst/>
              </a:rPr>
              <a:t>Formatting.Indented</a:t>
            </a:r>
            <a:r>
              <a:rPr lang="en-US" sz="2400" noProof="1">
                <a:solidFill>
                  <a:schemeClr val="tx1"/>
                </a:solidFill>
                <a:effectLst/>
              </a:rPr>
              <a:t>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3998912" y="3172369"/>
            <a:ext cx="4191000" cy="31986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"pump": {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"Id": 0,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"Name": "Oil Pump",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"Description": null,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"Cost": 25.0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},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"filter": {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"Id": 0,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"Name": "Oil Filter",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"Description": null,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  "Cost": 15.0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34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Deserializing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anonymous</a:t>
            </a:r>
            <a:r>
              <a:rPr lang="en-US" dirty="0"/>
              <a:t> types: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139824" y="2465725"/>
            <a:ext cx="99060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var json = @"{ 'firstName': 'Vladimir',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           'lastName': 'Georgiev',</a:t>
            </a:r>
            <a:br>
              <a:rPr lang="en-US" noProof="1">
                <a:solidFill>
                  <a:schemeClr val="tx1"/>
                </a:solidFill>
                <a:effectLst/>
              </a:rPr>
            </a:br>
            <a:r>
              <a:rPr lang="en-US" noProof="1">
                <a:solidFill>
                  <a:schemeClr val="tx1"/>
                </a:solidFill>
                <a:effectLst/>
              </a:rPr>
              <a:t>               'jobTitle': 'Technical Trainer' }";</a:t>
            </a:r>
          </a:p>
          <a:p>
            <a:pPr>
              <a:spcBef>
                <a:spcPts val="1200"/>
              </a:spcBef>
            </a:pPr>
            <a:r>
              <a:rPr lang="en-US" noProof="1">
                <a:solidFill>
                  <a:schemeClr val="tx1"/>
                </a:solidFill>
                <a:effectLst/>
              </a:rPr>
              <a:t>var template = new 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FirstName = string.Empty,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LastName = string.Empty,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Occupation = string.Empty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};</a:t>
            </a:r>
          </a:p>
          <a:p>
            <a:pPr>
              <a:spcBef>
                <a:spcPts val="1200"/>
              </a:spcBef>
            </a:pPr>
            <a:r>
              <a:rPr lang="en-US" noProof="1">
                <a:solidFill>
                  <a:schemeClr val="tx1"/>
                </a:solidFill>
                <a:effectLst/>
              </a:rPr>
              <a:t>var person = JsonConvert.</a:t>
            </a:r>
            <a:r>
              <a:rPr lang="en-US" noProof="1">
                <a:solidFill>
                  <a:schemeClr val="bg1"/>
                </a:solidFill>
                <a:effectLst/>
              </a:rPr>
              <a:t>DeserializeAnonymousType</a:t>
            </a:r>
            <a:r>
              <a:rPr lang="en-US" noProof="1">
                <a:solidFill>
                  <a:schemeClr val="tx1"/>
                </a:solidFill>
                <a:effectLst/>
              </a:rPr>
              <a:t>(json, template);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JSON.NET</a:t>
            </a:r>
            <a:endParaRPr lang="en-US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158161" y="1828800"/>
            <a:ext cx="2895600" cy="536734"/>
          </a:xfrm>
          <a:prstGeom prst="wedgeRoundRectCallout">
            <a:avLst>
              <a:gd name="adj1" fmla="val -57545"/>
              <a:gd name="adj2" fmla="val 520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Incoming JSON</a:t>
            </a:r>
            <a:endParaRPr lang="bg-BG" sz="3200" b="1" dirty="0">
              <a:solidFill>
                <a:schemeClr val="bg2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637212" y="4320671"/>
            <a:ext cx="1981200" cy="991536"/>
          </a:xfrm>
          <a:prstGeom prst="wedgeRoundRectCallout">
            <a:avLst>
              <a:gd name="adj1" fmla="val -55665"/>
              <a:gd name="adj2" fmla="val -431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Template objects</a:t>
            </a:r>
            <a:endParaRPr lang="bg-BG" sz="3200" b="1" dirty="0">
              <a:solidFill>
                <a:schemeClr val="bg2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39824" y="2465725"/>
            <a:ext cx="7240588" cy="1077575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9824" y="3637300"/>
            <a:ext cx="4318001" cy="1858625"/>
          </a:xfrm>
          <a:prstGeom prst="roundRect">
            <a:avLst>
              <a:gd name="adj" fmla="val 1000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2493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2" grpId="0" animBg="1"/>
      <p:bldP spid="2" grpId="1" animBg="1"/>
      <p:bldP spid="15" grpId="0" animBg="1"/>
      <p:bldP spid="15" grpId="1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By default JSON.NET takes each property / field from the class </a:t>
            </a:r>
            <a:br>
              <a:rPr lang="en-US" dirty="0"/>
            </a:br>
            <a:r>
              <a:rPr lang="en-US" dirty="0"/>
              <a:t>and parses it</a:t>
            </a:r>
          </a:p>
          <a:p>
            <a:pPr lvl="1"/>
            <a:r>
              <a:rPr lang="en-US" dirty="0"/>
              <a:t>This can be controlled using attributes: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JSON.NET Parsing of Objects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226144" y="3276600"/>
            <a:ext cx="9733360" cy="31239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dirty="0">
                <a:solidFill>
                  <a:schemeClr val="tx1"/>
                </a:solidFill>
                <a:effectLst/>
              </a:rPr>
              <a:t>public class User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</a:rPr>
              <a:t>  </a:t>
            </a:r>
            <a:r>
              <a:rPr lang="en-US" sz="2600" dirty="0">
                <a:solidFill>
                  <a:schemeClr val="bg1"/>
                </a:solidFill>
                <a:effectLst/>
              </a:rPr>
              <a:t>[JsonProperty("user")]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</a:rPr>
              <a:t>  public string Username { get; set; }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tx1"/>
                </a:solidFill>
                <a:effectLst/>
              </a:rPr>
              <a:t>  </a:t>
            </a:r>
            <a:r>
              <a:rPr lang="en-US" sz="2600" dirty="0">
                <a:solidFill>
                  <a:schemeClr val="bg1"/>
                </a:solidFill>
                <a:effectLst/>
              </a:rPr>
              <a:t>[JsonIgnore]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</a:rPr>
              <a:t>  public string Password { get; set; }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 rot="10800000" flipV="1">
            <a:off x="5789612" y="3453758"/>
            <a:ext cx="2438402" cy="685799"/>
          </a:xfrm>
          <a:prstGeom prst="wedgeRoundRectCallout">
            <a:avLst>
              <a:gd name="adj1" fmla="val 55316"/>
              <a:gd name="adj2" fmla="val 4899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Parse </a:t>
            </a:r>
            <a:r>
              <a:rPr lang="en-US" sz="2400" b="1" dirty="0">
                <a:solidFill>
                  <a:schemeClr val="bg1"/>
                </a:solidFill>
              </a:rPr>
              <a:t>Username</a:t>
            </a:r>
            <a:r>
              <a:rPr lang="en-US" sz="2400" b="1" dirty="0">
                <a:solidFill>
                  <a:schemeClr val="bg2"/>
                </a:solidFill>
              </a:rPr>
              <a:t> to </a:t>
            </a:r>
            <a:r>
              <a:rPr lang="en-US" sz="2400" b="1" dirty="0">
                <a:solidFill>
                  <a:schemeClr val="bg1"/>
                </a:solidFill>
              </a:rPr>
              <a:t>user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 rot="10800000" flipV="1">
            <a:off x="4037012" y="5081153"/>
            <a:ext cx="2510334" cy="425883"/>
          </a:xfrm>
          <a:prstGeom prst="wedgeRoundRectCallout">
            <a:avLst>
              <a:gd name="adj1" fmla="val 54537"/>
              <a:gd name="adj2" fmla="val 171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Skip the property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By default JSON.NET takes each property / field from the class </a:t>
            </a:r>
            <a:br>
              <a:rPr lang="en-US" dirty="0"/>
            </a:br>
            <a:r>
              <a:rPr lang="en-US" dirty="0"/>
              <a:t>and parses it</a:t>
            </a:r>
          </a:p>
          <a:p>
            <a:pPr lvl="1"/>
            <a:r>
              <a:rPr lang="en-US" dirty="0"/>
              <a:t>This can be controlled using </a:t>
            </a:r>
            <a:r>
              <a:rPr lang="en-US" b="1" dirty="0" err="1">
                <a:solidFill>
                  <a:schemeClr val="bg1"/>
                </a:solidFill>
              </a:rPr>
              <a:t>ContractResolver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JSON.NET Parsing of Objects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0353" y="3227092"/>
            <a:ext cx="11815018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 err="1">
                <a:solidFill>
                  <a:schemeClr val="bg1"/>
                </a:solidFill>
                <a:effectLst/>
              </a:rPr>
              <a:t>DefaultContractResolver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</a:rPr>
              <a:t>contractResolver</a:t>
            </a:r>
            <a:r>
              <a:rPr lang="en-US" dirty="0">
                <a:solidFill>
                  <a:schemeClr val="tx1"/>
                </a:solidFill>
                <a:effectLst/>
              </a:rPr>
              <a:t> = new </a:t>
            </a:r>
            <a:r>
              <a:rPr lang="en-US" dirty="0" err="1">
                <a:solidFill>
                  <a:schemeClr val="bg1"/>
                </a:solidFill>
                <a:effectLst/>
              </a:rPr>
              <a:t>DefaultContractResolver</a:t>
            </a:r>
            <a:r>
              <a:rPr lang="en-US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    </a:t>
            </a:r>
            <a:r>
              <a:rPr lang="en-US" dirty="0" err="1">
                <a:solidFill>
                  <a:schemeClr val="tx1"/>
                </a:solidFill>
                <a:effectLst/>
              </a:rPr>
              <a:t>NamingStrategy</a:t>
            </a:r>
            <a:r>
              <a:rPr lang="en-US" dirty="0">
                <a:solidFill>
                  <a:schemeClr val="tx1"/>
                </a:solidFill>
                <a:effectLst/>
              </a:rPr>
              <a:t> = new </a:t>
            </a:r>
            <a:r>
              <a:rPr lang="en-US" dirty="0" err="1">
                <a:solidFill>
                  <a:schemeClr val="bg1"/>
                </a:solidFill>
                <a:effectLst/>
              </a:rPr>
              <a:t>SnakeCaseNamingStrategy</a:t>
            </a:r>
            <a:r>
              <a:rPr lang="en-US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};</a:t>
            </a:r>
          </a:p>
          <a:p>
            <a:endParaRPr lang="en-US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effectLst/>
              </a:rPr>
              <a:t>var serialized = </a:t>
            </a:r>
            <a:r>
              <a:rPr lang="en-US" dirty="0" err="1">
                <a:solidFill>
                  <a:schemeClr val="bg1"/>
                </a:solidFill>
                <a:effectLst/>
              </a:rPr>
              <a:t>JsonConvert.SerializeObject</a:t>
            </a:r>
            <a:r>
              <a:rPr lang="en-US" dirty="0">
                <a:solidFill>
                  <a:schemeClr val="tx1"/>
                </a:solidFill>
                <a:effectLst/>
              </a:rPr>
              <a:t>(person, new </a:t>
            </a:r>
            <a:r>
              <a:rPr lang="en-US" dirty="0" err="1">
                <a:solidFill>
                  <a:schemeClr val="bg1"/>
                </a:solidFill>
                <a:effectLst/>
              </a:rPr>
              <a:t>JsonSerializerSettings</a:t>
            </a:r>
            <a:r>
              <a:rPr lang="en-US" dirty="0"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dirty="0" smtClean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 smtClean="0">
                <a:solidFill>
                  <a:schemeClr val="tx1"/>
                </a:solidFill>
                <a:effectLst/>
              </a:rPr>
              <a:t>    </a:t>
            </a:r>
            <a:r>
              <a:rPr lang="en-US" dirty="0" err="1" smtClean="0">
                <a:solidFill>
                  <a:schemeClr val="tx1"/>
                </a:solidFill>
                <a:effectLst/>
              </a:rPr>
              <a:t>ContractResolver</a:t>
            </a:r>
            <a:r>
              <a:rPr lang="en-US" dirty="0" smtClean="0">
                <a:solidFill>
                  <a:schemeClr val="tx1"/>
                </a:solidFill>
                <a:effectLst/>
              </a:rPr>
              <a:t> = </a:t>
            </a:r>
            <a:r>
              <a:rPr lang="en-US" dirty="0" err="1" smtClean="0">
                <a:solidFill>
                  <a:schemeClr val="tx1"/>
                </a:solidFill>
                <a:effectLst/>
              </a:rPr>
              <a:t>contractResolver</a:t>
            </a:r>
            <a:r>
              <a:rPr lang="en-US" dirty="0" smtClean="0">
                <a:solidFill>
                  <a:schemeClr val="tx1"/>
                </a:solidFill>
                <a:effectLst/>
              </a:rPr>
              <a:t>,</a:t>
            </a:r>
          </a:p>
          <a:p>
            <a:r>
              <a:rPr lang="en-US" dirty="0" smtClean="0">
                <a:solidFill>
                  <a:schemeClr val="tx1"/>
                </a:solidFill>
                <a:effectLst/>
              </a:rPr>
              <a:t>    Formatting = </a:t>
            </a:r>
            <a:r>
              <a:rPr lang="en-US" dirty="0" err="1" smtClean="0">
                <a:solidFill>
                  <a:schemeClr val="bg1"/>
                </a:solidFill>
                <a:effectLst/>
              </a:rPr>
              <a:t>Formatting.Indented</a:t>
            </a:r>
            <a:endParaRPr lang="en-US" dirty="0" smtClean="0">
              <a:solidFill>
                <a:schemeClr val="bg1"/>
              </a:solidFill>
              <a:effectLst/>
            </a:endParaRPr>
          </a:p>
          <a:p>
            <a:r>
              <a:rPr lang="en-US" dirty="0" smtClean="0">
                <a:solidFill>
                  <a:schemeClr val="tx1"/>
                </a:solidFill>
                <a:effectLst/>
              </a:rPr>
              <a:t>});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938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LINQ-to-JSON works with </a:t>
            </a:r>
            <a:r>
              <a:rPr lang="en-US" noProof="1"/>
              <a:t>JObjects</a:t>
            </a:r>
          </a:p>
          <a:p>
            <a:pPr lvl="1"/>
            <a:r>
              <a:rPr lang="en-US" noProof="1"/>
              <a:t>Create from JSON string:</a:t>
            </a:r>
          </a:p>
          <a:p>
            <a:pPr lvl="1"/>
            <a:endParaRPr lang="en-US" noProof="1"/>
          </a:p>
          <a:p>
            <a:pPr lvl="1"/>
            <a:r>
              <a:rPr lang="en-US" noProof="1"/>
              <a:t>Reading from file:</a:t>
            </a:r>
          </a:p>
          <a:p>
            <a:pPr lvl="1"/>
            <a:endParaRPr lang="en-US" noProof="1"/>
          </a:p>
          <a:p>
            <a:pPr lvl="1"/>
            <a:r>
              <a:rPr lang="en-US" noProof="1"/>
              <a:t>Using </a:t>
            </a:r>
            <a:r>
              <a:rPr lang="en-US" b="1" noProof="1">
                <a:solidFill>
                  <a:schemeClr val="bg1"/>
                </a:solidFill>
              </a:rPr>
              <a:t>JObject</a:t>
            </a:r>
            <a:r>
              <a:rPr lang="en-US" noProof="1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LINQ-to-JSON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6375" y="2590800"/>
            <a:ext cx="71606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chemeClr val="bg1"/>
                </a:solidFill>
                <a:effectLst/>
              </a:rPr>
              <a:t>JObject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 obj = </a:t>
            </a:r>
            <a:r>
              <a:rPr lang="en-US" sz="2400" noProof="1">
                <a:solidFill>
                  <a:schemeClr val="bg1"/>
                </a:solidFill>
                <a:effectLst/>
              </a:rPr>
              <a:t>JObject</a:t>
            </a:r>
            <a:r>
              <a:rPr lang="en-US" sz="2400" noProof="1">
                <a:solidFill>
                  <a:schemeClr val="tx1"/>
                </a:solidFill>
                <a:effectLst/>
              </a:rPr>
              <a:t>.</a:t>
            </a:r>
            <a:r>
              <a:rPr lang="en-US" sz="2400" noProof="1">
                <a:solidFill>
                  <a:schemeClr val="bg1"/>
                </a:solidFill>
                <a:effectLst/>
              </a:rPr>
              <a:t>Parse</a:t>
            </a:r>
            <a:r>
              <a:rPr lang="en-US" sz="2400" noProof="1">
                <a:solidFill>
                  <a:schemeClr val="tx1"/>
                </a:solidFill>
                <a:effectLst/>
              </a:rPr>
              <a:t>(jsonProduct);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6375" y="3962400"/>
            <a:ext cx="1081289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chemeClr val="tx1"/>
                </a:solidFill>
                <a:effectLst/>
              </a:rPr>
              <a:t>var people = JObject.</a:t>
            </a:r>
            <a:r>
              <a:rPr lang="en-US" sz="2400" noProof="1">
                <a:solidFill>
                  <a:schemeClr val="bg1"/>
                </a:solidFill>
                <a:effectLst/>
              </a:rPr>
              <a:t>Parse</a:t>
            </a:r>
            <a:r>
              <a:rPr lang="en-US" sz="2400" noProof="1">
                <a:solidFill>
                  <a:schemeClr val="tx1"/>
                </a:solidFill>
                <a:effectLst/>
              </a:rPr>
              <a:t>(File.ReadAllText(@"c:\people.json"))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6375" y="5123756"/>
            <a:ext cx="7313037" cy="12043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foreach (JToken person in people)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Console.WriteLine(person</a:t>
            </a:r>
            <a:r>
              <a:rPr lang="en-US" sz="1800" noProof="1">
                <a:solidFill>
                  <a:schemeClr val="bg1"/>
                </a:solidFill>
                <a:effectLst/>
              </a:rPr>
              <a:t>["FirstName"]</a:t>
            </a:r>
            <a:r>
              <a:rPr lang="en-US" sz="1800" noProof="1">
                <a:solidFill>
                  <a:schemeClr val="tx1"/>
                </a:solidFill>
                <a:effectLst/>
              </a:rPr>
              <a:t>); </a:t>
            </a:r>
            <a:r>
              <a:rPr lang="en-US" sz="1800" noProof="1">
                <a:solidFill>
                  <a:schemeClr val="accent2"/>
                </a:solidFill>
                <a:effectLst/>
              </a:rPr>
              <a:t>// </a:t>
            </a:r>
            <a:r>
              <a:rPr lang="en-US" sz="1800" i="1" noProof="1">
                <a:solidFill>
                  <a:schemeClr val="accent2"/>
                </a:solidFill>
                <a:effectLst/>
              </a:rPr>
              <a:t>Ivan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  Console.WriteLine(person</a:t>
            </a:r>
            <a:r>
              <a:rPr lang="en-US" sz="1800" noProof="1">
                <a:solidFill>
                  <a:schemeClr val="bg1"/>
                </a:solidFill>
                <a:effectLst/>
              </a:rPr>
              <a:t>["LastName"]</a:t>
            </a:r>
            <a:r>
              <a:rPr lang="en-US" sz="1800" noProof="1">
                <a:solidFill>
                  <a:schemeClr val="tx1"/>
                </a:solidFill>
                <a:effectLst/>
              </a:rPr>
              <a:t>); </a:t>
            </a:r>
            <a:r>
              <a:rPr lang="en-US" sz="1800" noProof="1">
                <a:solidFill>
                  <a:schemeClr val="accent2"/>
                </a:solidFill>
                <a:effectLst/>
              </a:rPr>
              <a:t>// </a:t>
            </a:r>
            <a:r>
              <a:rPr lang="en-US" sz="1800" i="1" noProof="1">
                <a:solidFill>
                  <a:schemeClr val="accent2"/>
                </a:solidFill>
                <a:effectLst/>
              </a:rPr>
              <a:t>Petrov</a:t>
            </a:r>
          </a:p>
          <a:p>
            <a:pPr>
              <a:lnSpc>
                <a:spcPct val="80000"/>
              </a:lnSpc>
            </a:pPr>
            <a:r>
              <a:rPr lang="en-US" sz="1800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7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C9E5-A56C-494E-9FBC-FA93BD245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5449-09B5-42ED-BD42-447201C7A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SQL Injection? How to Prevent It?</a:t>
            </a:r>
          </a:p>
        </p:txBody>
      </p:sp>
      <p:pic>
        <p:nvPicPr>
          <p:cNvPr id="3074" name="Picture 2" descr="Image result for sql injection png">
            <a:extLst>
              <a:ext uri="{FF2B5EF4-FFF2-40B4-BE49-F238E27FC236}">
                <a16:creationId xmlns:a16="http://schemas.microsoft.com/office/drawing/2014/main" id="{2EACDC4C-78C0-417C-BFA5-05D05A789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627251"/>
            <a:ext cx="3505200" cy="217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8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JObjects</a:t>
            </a:r>
            <a:r>
              <a:rPr lang="en-US" dirty="0"/>
              <a:t> can be queried with LINQ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LINQ-to-JSON (2)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981200"/>
            <a:ext cx="10820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chemeClr val="tx1"/>
                </a:solidFill>
                <a:effectLst/>
              </a:rPr>
              <a:t>var json = JObject.Parse(@"{'products': [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  {'name': 'Fruits', 'products': ['apple', 'banana']},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  {'name': 'Vegetables', 'products': ['cucumber']}]}");</a:t>
            </a:r>
          </a:p>
          <a:p>
            <a:endParaRPr lang="en-US" sz="2400" noProof="1">
              <a:solidFill>
                <a:schemeClr val="tx1"/>
              </a:solidFill>
              <a:effectLst/>
            </a:endParaRP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var products = json</a:t>
            </a:r>
            <a:r>
              <a:rPr lang="en-US" sz="2400" noProof="1">
                <a:solidFill>
                  <a:schemeClr val="bg1"/>
                </a:solidFill>
                <a:effectLst/>
              </a:rPr>
              <a:t>["products"]</a:t>
            </a:r>
            <a:r>
              <a:rPr lang="en-US" sz="2400" noProof="1">
                <a:solidFill>
                  <a:schemeClr val="tx1"/>
                </a:solidFill>
                <a:effectLst/>
              </a:rPr>
              <a:t>.Select(t =&gt;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  string.Format("{0} ({1})",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    t</a:t>
            </a:r>
            <a:r>
              <a:rPr lang="en-US" sz="2400" noProof="1">
                <a:solidFill>
                  <a:schemeClr val="bg1"/>
                </a:solidFill>
                <a:effectLst/>
              </a:rPr>
              <a:t>["name"]</a:t>
            </a:r>
            <a:r>
              <a:rPr lang="en-US" sz="2400" noProof="1">
                <a:solidFill>
                  <a:schemeClr val="tx1"/>
                </a:solidFill>
                <a:effectLst/>
              </a:rPr>
              <a:t>,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    string.Join(", ", c</a:t>
            </a:r>
            <a:r>
              <a:rPr lang="en-US" sz="2400" noProof="1">
                <a:solidFill>
                  <a:schemeClr val="bg1"/>
                </a:solidFill>
                <a:effectLst/>
              </a:rPr>
              <a:t>["products"]</a:t>
            </a:r>
            <a:r>
              <a:rPr lang="en-US" sz="2400" noProof="1"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2400" noProof="1">
                <a:solidFill>
                  <a:schemeClr val="tx1"/>
                </a:solidFill>
                <a:effectLst/>
              </a:rPr>
              <a:t>))</a:t>
            </a:r>
          </a:p>
          <a:p>
            <a:endParaRPr lang="en-US" sz="2400" noProof="1">
              <a:solidFill>
                <a:schemeClr val="tx1"/>
              </a:solidFill>
              <a:effectLst/>
            </a:endParaRPr>
          </a:p>
          <a:p>
            <a:r>
              <a:rPr lang="en-US" sz="2400" noProof="1">
                <a:solidFill>
                  <a:schemeClr val="accent2"/>
                </a:solidFill>
                <a:effectLst/>
              </a:rPr>
              <a:t>// </a:t>
            </a:r>
            <a:r>
              <a:rPr lang="en-US" sz="2400" i="1" noProof="1">
                <a:solidFill>
                  <a:schemeClr val="accent2"/>
                </a:solidFill>
                <a:effectLst/>
              </a:rPr>
              <a:t>Fruits (apple, banana)</a:t>
            </a:r>
          </a:p>
          <a:p>
            <a:r>
              <a:rPr lang="en-US" sz="2400" noProof="1">
                <a:solidFill>
                  <a:schemeClr val="accent2"/>
                </a:solidFill>
                <a:effectLst/>
              </a:rPr>
              <a:t>// </a:t>
            </a:r>
            <a:r>
              <a:rPr lang="en-US" sz="2400" i="1" noProof="1">
                <a:solidFill>
                  <a:schemeClr val="accent2"/>
                </a:solidFill>
                <a:effectLst/>
              </a:rPr>
              <a:t>Vegetables (cucumber)</a:t>
            </a:r>
          </a:p>
        </p:txBody>
      </p:sp>
    </p:spTree>
    <p:extLst>
      <p:ext uri="{BB962C8B-B14F-4D97-AF65-F5344CB8AC3E}">
        <p14:creationId xmlns:p14="http://schemas.microsoft.com/office/powerpoint/2010/main" val="1148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XML-to-JSON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0355" y="1879714"/>
            <a:ext cx="6705600" cy="40164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eaLnBrk="0" hangingPunct="0">
              <a:spcBef>
                <a:spcPct val="0"/>
              </a:spcBef>
            </a:pPr>
            <a:r>
              <a:rPr lang="bg-BG" altLang="bg-BG" sz="1700" noProof="1">
                <a:solidFill>
                  <a:schemeClr val="bg1"/>
                </a:solidFill>
                <a:effectLst/>
              </a:rPr>
              <a:t>string</a:t>
            </a:r>
            <a:r>
              <a:rPr lang="bg-BG" altLang="bg-BG" sz="1700" b="0" dirty="0" smtClean="0">
                <a:solidFill>
                  <a:srgbClr val="000000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xml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 =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@"&lt;?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xml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version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='1.0'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standalone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='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no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'?&gt;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root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person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id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='1'&gt;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name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Alan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&lt;/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name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 smtClean="0">
                <a:solidFill>
                  <a:schemeClr val="tx1"/>
                </a:solidFill>
                <a:effectLst/>
              </a:rPr>
              <a:t>url</a:t>
            </a:r>
            <a:r>
              <a:rPr lang="bg-BG" altLang="bg-BG" sz="1700" dirty="0" smtClean="0">
                <a:solidFill>
                  <a:schemeClr val="tx1"/>
                </a:solidFill>
                <a:effectLst/>
              </a:rPr>
              <a:t>&gt;www.google.com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&lt;/url&gt;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&lt;/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person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person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id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='2'&gt;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name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&gt;Louis&lt;/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name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</a:t>
            </a:r>
            <a:r>
              <a:rPr lang="bg-BG" altLang="bg-BG" sz="1700" dirty="0" err="1" smtClean="0">
                <a:solidFill>
                  <a:schemeClr val="tx1"/>
                </a:solidFill>
                <a:effectLst/>
              </a:rPr>
              <a:t>url</a:t>
            </a:r>
            <a:r>
              <a:rPr lang="bg-BG" altLang="bg-BG" sz="1700" dirty="0" smtClean="0">
                <a:solidFill>
                  <a:schemeClr val="tx1"/>
                </a:solidFill>
                <a:effectLst/>
              </a:rPr>
              <a:t>&gt;www.yahoo.com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&lt;/url&gt;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&lt;/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person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&lt;/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root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&gt;";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endParaRPr lang="en-US" altLang="bg-BG" sz="1700" b="0" dirty="0">
              <a:solidFill>
                <a:srgbClr val="000000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 err="1">
                <a:solidFill>
                  <a:schemeClr val="bg1"/>
                </a:solidFill>
                <a:effectLst/>
              </a:rPr>
              <a:t>XmlDocument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doc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 = </a:t>
            </a:r>
            <a:r>
              <a:rPr lang="bg-BG" altLang="bg-BG" sz="1700" dirty="0" err="1">
                <a:solidFill>
                  <a:schemeClr val="bg1"/>
                </a:solidFill>
                <a:effectLst/>
              </a:rPr>
              <a:t>new</a:t>
            </a:r>
            <a:r>
              <a:rPr lang="bg-BG" altLang="bg-BG" sz="1700" dirty="0">
                <a:solidFill>
                  <a:schemeClr val="bg1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bg1"/>
                </a:solidFill>
                <a:effectLst/>
              </a:rPr>
              <a:t>XmlDocument</a:t>
            </a:r>
            <a:r>
              <a:rPr lang="bg-BG" altLang="bg-BG" sz="1700" dirty="0">
                <a:solidFill>
                  <a:schemeClr val="bg1"/>
                </a:solidFill>
                <a:effectLst/>
              </a:rPr>
              <a:t>()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; </a:t>
            </a:r>
            <a:endParaRPr lang="en-US" altLang="bg-BG" sz="1700" b="0" dirty="0">
              <a:solidFill>
                <a:srgbClr val="000000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 err="1">
                <a:solidFill>
                  <a:schemeClr val="tx1"/>
                </a:solidFill>
                <a:effectLst/>
              </a:rPr>
              <a:t>doc.LoadXml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(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xml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); </a:t>
            </a:r>
            <a:endParaRPr lang="en-US" altLang="bg-BG" sz="1700" b="0" dirty="0">
              <a:solidFill>
                <a:srgbClr val="000000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 err="1">
                <a:solidFill>
                  <a:schemeClr val="bg1"/>
                </a:solidFill>
                <a:effectLst/>
              </a:rPr>
              <a:t>string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 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jsonText</a:t>
            </a:r>
            <a:r>
              <a:rPr lang="bg-BG" altLang="bg-BG" sz="1700" b="0" dirty="0">
                <a:solidFill>
                  <a:srgbClr val="000000"/>
                </a:solidFill>
                <a:effectLst/>
              </a:rPr>
              <a:t> = </a:t>
            </a:r>
            <a:r>
              <a:rPr lang="bg-BG" altLang="bg-BG" sz="1700" dirty="0" err="1">
                <a:solidFill>
                  <a:schemeClr val="bg1"/>
                </a:solidFill>
                <a:effectLst/>
              </a:rPr>
              <a:t>JsonConvert</a:t>
            </a:r>
            <a:r>
              <a:rPr lang="en-US" altLang="bg-BG" sz="1700" dirty="0">
                <a:solidFill>
                  <a:schemeClr val="bg1"/>
                </a:solidFill>
                <a:effectLst/>
              </a:rPr>
              <a:t>.</a:t>
            </a:r>
            <a:r>
              <a:rPr lang="bg-BG" altLang="bg-BG" sz="1700" dirty="0" err="1">
                <a:solidFill>
                  <a:schemeClr val="bg1"/>
                </a:solidFill>
                <a:effectLst/>
              </a:rPr>
              <a:t>SerializeXmlNode</a:t>
            </a:r>
            <a:r>
              <a:rPr lang="bg-BG" altLang="bg-BG" sz="1700" dirty="0" smtClean="0">
                <a:solidFill>
                  <a:schemeClr val="tx1"/>
                </a:solidFill>
                <a:latin typeface="+mn-lt"/>
                <a:cs typeface="+mn-cs"/>
              </a:rPr>
              <a:t>(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doc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);</a:t>
            </a:r>
            <a:r>
              <a:rPr lang="bg-BG" altLang="bg-BG" sz="1700" b="0" dirty="0">
                <a:solidFill>
                  <a:schemeClr val="tx1"/>
                </a:solidFill>
                <a:effectLst/>
              </a:rPr>
              <a:t> </a:t>
            </a:r>
            <a:endParaRPr lang="bg-BG" altLang="bg-BG" sz="1700" b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1225689"/>
            <a:ext cx="496329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{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"?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xml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{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"@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version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"1.0",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"@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standalone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no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},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root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{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person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[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{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"@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id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"1",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name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Alan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url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</a:t>
            </a:r>
            <a:r>
              <a:rPr lang="bg-BG" altLang="bg-BG" sz="1700" dirty="0" smtClean="0">
                <a:solidFill>
                  <a:schemeClr val="tx1"/>
                </a:solidFill>
                <a:effectLst/>
              </a:rPr>
              <a:t>"www.google.com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},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{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"@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id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"2",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name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"Louis",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</a:t>
            </a:r>
            <a:r>
              <a:rPr lang="bg-BG" altLang="bg-BG" sz="1700" dirty="0" err="1">
                <a:solidFill>
                  <a:schemeClr val="tx1"/>
                </a:solidFill>
                <a:effectLst/>
              </a:rPr>
              <a:t>url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": </a:t>
            </a:r>
            <a:r>
              <a:rPr lang="bg-BG" altLang="bg-BG" sz="1700" dirty="0" smtClean="0">
                <a:solidFill>
                  <a:schemeClr val="tx1"/>
                </a:solidFill>
                <a:effectLst/>
              </a:rPr>
              <a:t>"www.yahoo.com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"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en-US" altLang="bg-BG" sz="1700" dirty="0">
                <a:solidFill>
                  <a:schemeClr val="tx1"/>
                </a:solidFill>
                <a:effectLst/>
              </a:rPr>
              <a:t> 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}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 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]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bg-BG" sz="1700" dirty="0">
                <a:solidFill>
                  <a:schemeClr val="tx1"/>
                </a:solidFill>
                <a:effectLst/>
              </a:rPr>
              <a:t>   </a:t>
            </a:r>
            <a:r>
              <a:rPr lang="bg-BG" altLang="bg-BG" sz="1700" dirty="0">
                <a:solidFill>
                  <a:schemeClr val="tx1"/>
                </a:solidFill>
                <a:effectLst/>
              </a:rPr>
              <a:t>} </a:t>
            </a:r>
            <a:endParaRPr lang="en-US" altLang="bg-BG" sz="1700" dirty="0">
              <a:solidFill>
                <a:schemeClr val="tx1"/>
              </a:solidFill>
              <a:effectLst/>
            </a:endParaRPr>
          </a:p>
          <a:p>
            <a:pPr lvl="0" eaLnBrk="0" hangingPunct="0">
              <a:spcBef>
                <a:spcPct val="0"/>
              </a:spcBef>
              <a:buClrTx/>
              <a:buSzTx/>
            </a:pPr>
            <a:r>
              <a:rPr lang="bg-BG" altLang="bg-BG" sz="1700" dirty="0">
                <a:solidFill>
                  <a:schemeClr val="tx1"/>
                </a:solidFill>
                <a:effectLst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65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JSON is cross platform data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format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DataContractJsonSerializer</a:t>
            </a:r>
            <a:r>
              <a:rPr lang="en-US" sz="3600" dirty="0">
                <a:solidFill>
                  <a:schemeClr val="bg2"/>
                </a:solidFill>
              </a:rPr>
              <a:t> is the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default JSON Parser in C#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JSON.NET</a:t>
            </a:r>
            <a:r>
              <a:rPr lang="en-US" sz="3600" dirty="0">
                <a:solidFill>
                  <a:schemeClr val="bg2"/>
                </a:solidFill>
              </a:rPr>
              <a:t> is a fast framework for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working with JSON data</a:t>
            </a:r>
          </a:p>
        </p:txBody>
      </p:sp>
    </p:spTree>
    <p:extLst>
      <p:ext uri="{BB962C8B-B14F-4D97-AF65-F5344CB8AC3E}">
        <p14:creationId xmlns:p14="http://schemas.microsoft.com/office/powerpoint/2010/main" val="36200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06DF75-49D4-411E-950F-4FE4918C17B7}"/>
              </a:ext>
            </a:extLst>
          </p:cNvPr>
          <p:cNvSpPr>
            <a:spLocks noGrp="1"/>
          </p:cNvSpPr>
          <p:nvPr/>
        </p:nvSpPr>
        <p:spPr>
          <a:xfrm>
            <a:off x="-153988" y="6400800"/>
            <a:ext cx="12114212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Parsing XML</a:t>
            </a:r>
          </a:p>
          <a:p>
            <a:r>
              <a:rPr lang="en-US" noProof="1"/>
              <a:t>XDocument and LINQ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Processing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641602" y="5909744"/>
            <a:ext cx="2950749" cy="395548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641602" y="6334540"/>
            <a:ext cx="2950749" cy="36323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791"/>
            <a:ext cx="2950749" cy="52481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0"/>
          </p:nvPr>
        </p:nvSpPr>
        <p:spPr>
          <a:xfrm>
            <a:off x="670972" y="5360484"/>
            <a:ext cx="2950749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18" y="2413151"/>
            <a:ext cx="2972581" cy="27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XML Format</a:t>
            </a:r>
          </a:p>
          <a:p>
            <a:r>
              <a:rPr lang="en-US" noProof="1"/>
              <a:t>Processing XML</a:t>
            </a:r>
          </a:p>
          <a:p>
            <a:r>
              <a:rPr lang="en-US" noProof="1"/>
              <a:t>XML in Entity Framework</a:t>
            </a:r>
          </a:p>
          <a:p>
            <a:r>
              <a:rPr lang="en-US" noProof="1"/>
              <a:t>XML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497" b="1" dirty="0"/>
              <a:t>#csharp-</a:t>
            </a:r>
            <a:r>
              <a:rPr lang="en-US" sz="11497" b="1" dirty="0" err="1"/>
              <a:t>db</a:t>
            </a:r>
            <a:endParaRPr lang="en-US" sz="114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is XML?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Format Description and Application</a:t>
            </a:r>
            <a:endParaRPr lang="en-US" dirty="0"/>
          </a:p>
        </p:txBody>
      </p:sp>
      <p:pic>
        <p:nvPicPr>
          <p:cNvPr id="9" name="Picture 2" descr="Image result for xml">
            <a:extLst>
              <a:ext uri="{FF2B5EF4-FFF2-40B4-BE49-F238E27FC236}">
                <a16:creationId xmlns:a16="http://schemas.microsoft.com/office/drawing/2014/main" id="{A62FEC5A-7739-4E6C-907A-AFE57F65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4639">
            <a:off x="5027891" y="1486491"/>
            <a:ext cx="2133044" cy="21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2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E</a:t>
            </a:r>
            <a:r>
              <a:rPr lang="en-US" b="1" noProof="1">
                <a:solidFill>
                  <a:schemeClr val="bg1"/>
                </a:solidFill>
              </a:rPr>
              <a:t>X</a:t>
            </a:r>
            <a:r>
              <a:rPr lang="en-US" noProof="1"/>
              <a:t>tensible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anguage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notation</a:t>
            </a:r>
            <a:r>
              <a:rPr lang="en-US" dirty="0"/>
              <a:t> (data format / language) for </a:t>
            </a:r>
            <a:br>
              <a:rPr lang="en-US" dirty="0"/>
            </a:br>
            <a:r>
              <a:rPr lang="en-US" dirty="0"/>
              <a:t>describing structured data using text with tags</a:t>
            </a:r>
          </a:p>
          <a:p>
            <a:pPr lvl="1"/>
            <a:r>
              <a:rPr lang="en-US" dirty="0"/>
              <a:t>Designed to </a:t>
            </a:r>
            <a:r>
              <a:rPr lang="en-US" b="1" dirty="0">
                <a:solidFill>
                  <a:schemeClr val="bg1"/>
                </a:solidFill>
              </a:rPr>
              <a:t>store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transport</a:t>
            </a:r>
            <a:r>
              <a:rPr lang="en-US" dirty="0"/>
              <a:t> data</a:t>
            </a:r>
            <a:endParaRPr lang="ru-RU" dirty="0"/>
          </a:p>
          <a:p>
            <a:pPr lvl="1"/>
            <a:r>
              <a:rPr lang="en-US" dirty="0"/>
              <a:t>The data is stored together with the </a:t>
            </a:r>
            <a:r>
              <a:rPr lang="en-US" b="1" dirty="0">
                <a:solidFill>
                  <a:schemeClr val="bg1"/>
                </a:solidFill>
              </a:rPr>
              <a:t>meta-data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about 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XML?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6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259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02449" y="1901774"/>
            <a:ext cx="8532178" cy="4268500"/>
            <a:chOff x="1828800" y="1219200"/>
            <a:chExt cx="8534400" cy="4269612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828800" y="1219200"/>
              <a:ext cx="8534400" cy="426961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399" b="1" noProof="1">
                  <a:solidFill>
                    <a:schemeClr val="bg1"/>
                  </a:solidFill>
                  <a:latin typeface="Consolas" pitchFamily="49" charset="0"/>
                  <a:sym typeface="Wingdings" pitchFamily="2" charset="2"/>
                </a:rPr>
                <a:t>&lt;?xml version="1.0"?&gt;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solidFill>
                    <a:schemeClr val="bg1"/>
                  </a:solidFill>
                  <a:latin typeface="Consolas" pitchFamily="49" charset="0"/>
                  <a:sym typeface="Wingdings" pitchFamily="2" charset="2"/>
                </a:rPr>
                <a:t>&lt;library name="Developer's Library"&gt;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&lt;book&gt;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  &lt;title&gt;Professional C# 4.0 and .NET 4&lt;/title&gt;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  &lt;author&gt;Christian Nagel&lt;/author&gt;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  </a:t>
              </a:r>
              <a:r>
                <a:rPr lang="en-US" sz="2399" b="1" noProof="1">
                  <a:solidFill>
                    <a:schemeClr val="bg1"/>
                  </a:solidFill>
                  <a:latin typeface="Consolas" pitchFamily="49" charset="0"/>
                  <a:sym typeface="Wingdings" pitchFamily="2" charset="2"/>
                </a:rPr>
                <a:t>&lt;isbn&gt;978-0-470-50225-9&lt;/isbn&gt;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&lt;/book&gt;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</a:t>
              </a:r>
              <a:r>
                <a:rPr lang="en-US" sz="2399" b="1" noProof="1">
                  <a:solidFill>
                    <a:schemeClr val="bg1"/>
                  </a:solidFill>
                  <a:latin typeface="Consolas" pitchFamily="49" charset="0"/>
                  <a:sym typeface="Wingdings" pitchFamily="2" charset="2"/>
                </a:rPr>
                <a:t>&lt;book&gt;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  &lt;title&gt;Teach Yourself XML in 10 Minutes&lt;/title&gt;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  &lt;author&gt;Andrew H. Watt&lt;/author&gt;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  &lt;isbn&gt;</a:t>
              </a:r>
              <a:r>
                <a:rPr lang="en-US" sz="2399" b="1" noProof="1">
                  <a:solidFill>
                    <a:schemeClr val="bg1"/>
                  </a:solidFill>
                  <a:latin typeface="Consolas" pitchFamily="49" charset="0"/>
                  <a:sym typeface="Wingdings" pitchFamily="2" charset="2"/>
                </a:rPr>
                <a:t>978-0-672-32471-0</a:t>
              </a: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&lt;/isbn&gt;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  </a:t>
              </a:r>
              <a:r>
                <a:rPr lang="en-US" sz="2399" b="1" noProof="1">
                  <a:solidFill>
                    <a:schemeClr val="bg1"/>
                  </a:solidFill>
                  <a:latin typeface="Consolas" pitchFamily="49" charset="0"/>
                  <a:sym typeface="Wingdings" pitchFamily="2" charset="2"/>
                </a:rPr>
                <a:t>&lt;/book&gt;</a:t>
              </a:r>
            </a:p>
            <a:p>
              <a:pPr>
                <a:lnSpc>
                  <a:spcPct val="80000"/>
                </a:lnSpc>
              </a:pPr>
              <a:r>
                <a:rPr lang="en-US" sz="2399" b="1" noProof="1">
                  <a:latin typeface="Consolas" pitchFamily="49" charset="0"/>
                  <a:sym typeface="Wingdings" pitchFamily="2" charset="2"/>
                </a:rPr>
                <a:t>&lt;/library&gt;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863188" y="1228500"/>
              <a:ext cx="3566018" cy="3069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391843" y="1532178"/>
              <a:ext cx="4638607" cy="3073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862325" y="1527438"/>
              <a:ext cx="1527362" cy="30229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611258" y="2690580"/>
              <a:ext cx="5013516" cy="297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249935" y="3291190"/>
              <a:ext cx="1019189" cy="31537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198010" y="4712518"/>
              <a:ext cx="1317458" cy="3792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544964" y="4435197"/>
              <a:ext cx="2941483" cy="2920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199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endParaRPr>
            </a:p>
          </p:txBody>
        </p:sp>
      </p:grpSp>
      <p:sp>
        <p:nvSpPr>
          <p:cNvPr id="6" name="AutoShape 4"/>
          <p:cNvSpPr>
            <a:spLocks noChangeArrowheads="1"/>
          </p:cNvSpPr>
          <p:nvPr/>
        </p:nvSpPr>
        <p:spPr bwMode="auto">
          <a:xfrm rot="10800000" flipV="1">
            <a:off x="8902392" y="1599558"/>
            <a:ext cx="2661008" cy="851075"/>
          </a:xfrm>
          <a:prstGeom prst="wedgeRoundRectCallout">
            <a:avLst>
              <a:gd name="adj1" fmla="val 69066"/>
              <a:gd name="adj2" fmla="val 3456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</a:t>
            </a:r>
            <a:b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(key / value pair)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rot="10800000" flipV="1">
            <a:off x="6268538" y="1131324"/>
            <a:ext cx="2026210" cy="980834"/>
          </a:xfrm>
          <a:prstGeom prst="wedgeRoundRectCallout">
            <a:avLst>
              <a:gd name="adj1" fmla="val 78356"/>
              <a:gd name="adj2" fmla="val 5081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header tag </a:t>
            </a:r>
            <a:r>
              <a:rPr lang="bg-BG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prolog</a:t>
            </a:r>
            <a:r>
              <a:rPr lang="bg-BG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rot="10800000" flipV="1">
            <a:off x="4129484" y="5670012"/>
            <a:ext cx="1752145" cy="501717"/>
          </a:xfrm>
          <a:prstGeom prst="wedgeRoundRectCallout">
            <a:avLst>
              <a:gd name="adj1" fmla="val 70262"/>
              <a:gd name="adj2" fmla="val -405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Closing tag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rot="10800000" flipV="1">
            <a:off x="6307690" y="5527077"/>
            <a:ext cx="2361586" cy="501718"/>
          </a:xfrm>
          <a:prstGeom prst="wedgeRoundRectCallout">
            <a:avLst>
              <a:gd name="adj1" fmla="val 64818"/>
              <a:gd name="adj2" fmla="val -633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value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 rot="10800000" flipV="1">
            <a:off x="174123" y="2838130"/>
            <a:ext cx="1828326" cy="1276612"/>
          </a:xfrm>
          <a:prstGeom prst="wedgeRoundRectCallout">
            <a:avLst>
              <a:gd name="adj1" fmla="val -52856"/>
              <a:gd name="adj2" fmla="val -734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 (document) element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0800000" flipV="1">
            <a:off x="3847099" y="3733720"/>
            <a:ext cx="1942592" cy="508496"/>
          </a:xfrm>
          <a:prstGeom prst="wedgeRoundRectCallout">
            <a:avLst>
              <a:gd name="adj1" fmla="val 71604"/>
              <a:gd name="adj2" fmla="val 4047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tag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V="1">
            <a:off x="8294748" y="3221084"/>
            <a:ext cx="1475991" cy="586409"/>
          </a:xfrm>
          <a:prstGeom prst="wedgeRoundRectCallout">
            <a:avLst>
              <a:gd name="adj1" fmla="val 79341"/>
              <a:gd name="adj2" fmla="val 1644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39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3" grpId="0" animBg="1"/>
      <p:bldP spid="11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SQL Injection?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1588930"/>
            <a:ext cx="102108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sym typeface="Wingdings" pitchFamily="2" charset="2"/>
              </a:rPr>
              <a:t>  $"SELECT COUNT(*) FROM Users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sym typeface="Wingdings" pitchFamily="2" charset="2"/>
              </a:rPr>
              <a:t>WHERE UserName =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'{username}'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sym typeface="Wingdings" pitchFamily="2" charset="2"/>
              </a:rPr>
              <a:t> AND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sym typeface="Wingdings" pitchFamily="2" charset="2"/>
              </a:rPr>
              <a:t>PasswordHash =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'{CalcSHA1(password)}'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en-US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(int)cmd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6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06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Header – defines a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/>
              <a:t> and character </a:t>
            </a:r>
            <a:r>
              <a:rPr lang="en-US" b="1" dirty="0">
                <a:solidFill>
                  <a:schemeClr val="bg1"/>
                </a:solidFill>
              </a:rPr>
              <a:t>encoding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/>
              <a:t> – define the structure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Attributes</a:t>
            </a:r>
            <a:r>
              <a:rPr lang="en-US" dirty="0"/>
              <a:t> – element metadata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Values</a:t>
            </a:r>
            <a:r>
              <a:rPr lang="en-US" dirty="0"/>
              <a:t> – actual data, that can also be nested elements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Root element – required to </a:t>
            </a:r>
            <a:r>
              <a:rPr lang="en-US" b="1" dirty="0">
                <a:solidFill>
                  <a:schemeClr val="bg1"/>
                </a:solidFill>
              </a:rPr>
              <a:t>only</a:t>
            </a:r>
            <a:r>
              <a:rPr lang="en-US" dirty="0"/>
              <a:t> have </a:t>
            </a:r>
            <a:r>
              <a:rPr lang="en-US" b="1" dirty="0">
                <a:solidFill>
                  <a:schemeClr val="bg1"/>
                </a:solidFill>
              </a:rPr>
              <a:t>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1" y="1871301"/>
            <a:ext cx="9446339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&lt;?xml version="1.0" encoding="UTF-8"?&gt;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1801" y="5111998"/>
            <a:ext cx="9446339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&lt;title lang="en"&gt;Professional C# 4.0 and .NET 4&lt;/title&gt;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05825" y="4396225"/>
            <a:ext cx="2262937" cy="510645"/>
          </a:xfrm>
          <a:prstGeom prst="wedgeRoundRectCallout">
            <a:avLst>
              <a:gd name="adj1" fmla="val 7551"/>
              <a:gd name="adj2" fmla="val 10639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name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884234" y="4397683"/>
            <a:ext cx="1905382" cy="510645"/>
          </a:xfrm>
          <a:prstGeom prst="wedgeRoundRectCallout">
            <a:avLst>
              <a:gd name="adj1" fmla="val -58646"/>
              <a:gd name="adj2" fmla="val 1041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005089" y="4396225"/>
            <a:ext cx="1371243" cy="510645"/>
          </a:xfrm>
          <a:prstGeom prst="wedgeRoundRectCallout">
            <a:avLst>
              <a:gd name="adj1" fmla="val -20148"/>
              <a:gd name="adj2" fmla="val 1041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731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6137478" y="5562044"/>
            <a:ext cx="1828323" cy="761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999" b="1" dirty="0">
                <a:solidFill>
                  <a:schemeClr val="tx1"/>
                </a:solidFill>
              </a:rPr>
              <a:t>978-0-470-50225-9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694630" y="5562044"/>
            <a:ext cx="1828323" cy="459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999" b="1" dirty="0">
                <a:solidFill>
                  <a:schemeClr val="tx1"/>
                </a:solidFill>
              </a:rPr>
              <a:t>Christian Nagel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- Structure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251782" y="5562044"/>
            <a:ext cx="1828323" cy="761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999" b="1" dirty="0">
                <a:solidFill>
                  <a:schemeClr val="tx1"/>
                </a:solidFill>
              </a:rPr>
              <a:t>Professional C# 4.0 and .NET 4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147139" y="2289031"/>
            <a:ext cx="4723170" cy="533261"/>
            <a:chOff x="5180012" y="1676400"/>
            <a:chExt cx="4724400" cy="533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6899492" y="1676400"/>
              <a:ext cx="300492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999" b="1" dirty="0">
                  <a:solidFill>
                    <a:schemeClr val="tx1"/>
                  </a:solidFill>
                </a:rPr>
                <a:t>name: Developer's Library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5180012" y="1676400"/>
              <a:ext cx="1828800" cy="533400"/>
            </a:xfrm>
            <a:prstGeom prst="round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dirty="0">
                  <a:solidFill>
                    <a:schemeClr val="tx1"/>
                  </a:solidFill>
                </a:rPr>
                <a:t>Library</a:t>
              </a:r>
            </a:p>
          </p:txBody>
        </p:sp>
      </p:grpSp>
      <p:sp>
        <p:nvSpPr>
          <p:cNvPr id="7" name="Rectangle: Rounded Corners 6"/>
          <p:cNvSpPr/>
          <p:nvPr/>
        </p:nvSpPr>
        <p:spPr>
          <a:xfrm>
            <a:off x="2709374" y="3809903"/>
            <a:ext cx="1828324" cy="533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Book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251780" y="5111403"/>
            <a:ext cx="1828324" cy="53326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>
                <a:solidFill>
                  <a:schemeClr val="tx1"/>
                </a:solidFill>
              </a:rPr>
              <a:t>Title</a:t>
            </a:r>
            <a:endParaRPr lang="en-US" sz="2799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694630" y="5111403"/>
            <a:ext cx="1828324" cy="53326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Author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137481" y="5111403"/>
            <a:ext cx="1828324" cy="53326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ISBN</a:t>
            </a:r>
          </a:p>
        </p:txBody>
      </p:sp>
      <p:cxnSp>
        <p:nvCxnSpPr>
          <p:cNvPr id="13" name="Connector: Elbow 12"/>
          <p:cNvCxnSpPr>
            <a:stCxn id="5" idx="2"/>
            <a:endCxn id="7" idx="0"/>
          </p:cNvCxnSpPr>
          <p:nvPr/>
        </p:nvCxnSpPr>
        <p:spPr>
          <a:xfrm rot="5400000">
            <a:off x="4348613" y="2097215"/>
            <a:ext cx="987611" cy="2437765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/>
          <p:cNvCxnSpPr>
            <a:stCxn id="7" idx="2"/>
            <a:endCxn id="8" idx="0"/>
          </p:cNvCxnSpPr>
          <p:nvPr/>
        </p:nvCxnSpPr>
        <p:spPr>
          <a:xfrm rot="5400000">
            <a:off x="2510622" y="3998488"/>
            <a:ext cx="768239" cy="1457593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/>
          <p:cNvCxnSpPr>
            <a:stCxn id="7" idx="2"/>
            <a:endCxn id="9" idx="0"/>
          </p:cNvCxnSpPr>
          <p:nvPr/>
        </p:nvCxnSpPr>
        <p:spPr>
          <a:xfrm rot="16200000" flipH="1">
            <a:off x="3732046" y="4234656"/>
            <a:ext cx="768239" cy="985256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/>
          <p:cNvCxnSpPr>
            <a:stCxn id="7" idx="2"/>
            <a:endCxn id="10" idx="0"/>
          </p:cNvCxnSpPr>
          <p:nvPr/>
        </p:nvCxnSpPr>
        <p:spPr>
          <a:xfrm rot="16200000" flipH="1">
            <a:off x="4953472" y="3013229"/>
            <a:ext cx="768239" cy="3428107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88056" y="2289031"/>
            <a:ext cx="3254212" cy="533261"/>
            <a:chOff x="205472" y="1676400"/>
            <a:chExt cx="3255060" cy="533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1955042" y="1676400"/>
              <a:ext cx="1505490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999" b="1" dirty="0">
                  <a:solidFill>
                    <a:schemeClr val="tx1"/>
                  </a:solidFill>
                </a:rPr>
                <a:t>version: 1.0</a:t>
              </a: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205472" y="1676400"/>
              <a:ext cx="1828800" cy="533400"/>
            </a:xfrm>
            <a:prstGeom prst="round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99" b="1" dirty="0">
                  <a:solidFill>
                    <a:schemeClr val="tx1"/>
                  </a:solidFill>
                </a:rPr>
                <a:t>Xml</a:t>
              </a:r>
            </a:p>
          </p:txBody>
        </p:sp>
      </p:grpSp>
      <p:sp>
        <p:nvSpPr>
          <p:cNvPr id="45" name="Rectangle: Rounded Corners 44"/>
          <p:cNvSpPr/>
          <p:nvPr/>
        </p:nvSpPr>
        <p:spPr>
          <a:xfrm>
            <a:off x="9293978" y="3809903"/>
            <a:ext cx="1828324" cy="533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Book</a:t>
            </a:r>
          </a:p>
        </p:txBody>
      </p:sp>
      <p:cxnSp>
        <p:nvCxnSpPr>
          <p:cNvPr id="47" name="Connector: Elbow 46"/>
          <p:cNvCxnSpPr>
            <a:stCxn id="5" idx="2"/>
            <a:endCxn id="45" idx="0"/>
          </p:cNvCxnSpPr>
          <p:nvPr/>
        </p:nvCxnSpPr>
        <p:spPr>
          <a:xfrm rot="16200000" flipH="1">
            <a:off x="7640915" y="1242677"/>
            <a:ext cx="987611" cy="4146840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/>
          <p:cNvSpPr/>
          <p:nvPr/>
        </p:nvSpPr>
        <p:spPr>
          <a:xfrm>
            <a:off x="7099110" y="3809903"/>
            <a:ext cx="1828324" cy="533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Book</a:t>
            </a:r>
          </a:p>
        </p:txBody>
      </p:sp>
      <p:cxnSp>
        <p:nvCxnSpPr>
          <p:cNvPr id="51" name="Connector: Elbow 50"/>
          <p:cNvCxnSpPr>
            <a:stCxn id="5" idx="2"/>
            <a:endCxn id="49" idx="0"/>
          </p:cNvCxnSpPr>
          <p:nvPr/>
        </p:nvCxnSpPr>
        <p:spPr>
          <a:xfrm rot="16200000" flipH="1">
            <a:off x="6543481" y="2340111"/>
            <a:ext cx="987611" cy="1951972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4117877" y="1067415"/>
            <a:ext cx="1828324" cy="5332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Document</a:t>
            </a:r>
          </a:p>
        </p:txBody>
      </p:sp>
      <p:cxnSp>
        <p:nvCxnSpPr>
          <p:cNvPr id="59" name="Connector: Elbow 58"/>
          <p:cNvCxnSpPr>
            <a:stCxn id="57" idx="2"/>
            <a:endCxn id="22" idx="0"/>
          </p:cNvCxnSpPr>
          <p:nvPr/>
        </p:nvCxnSpPr>
        <p:spPr>
          <a:xfrm rot="5400000">
            <a:off x="3172951" y="429943"/>
            <a:ext cx="688355" cy="3029821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stCxn id="57" idx="2"/>
            <a:endCxn id="5" idx="0"/>
          </p:cNvCxnSpPr>
          <p:nvPr/>
        </p:nvCxnSpPr>
        <p:spPr>
          <a:xfrm rot="16200000" flipH="1">
            <a:off x="5202492" y="1430223"/>
            <a:ext cx="688355" cy="1029262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609441" y="1328847"/>
            <a:ext cx="1675963" cy="446758"/>
          </a:xfrm>
          <a:prstGeom prst="wedgeRoundRectCallout">
            <a:avLst>
              <a:gd name="adj1" fmla="val -15923"/>
              <a:gd name="adj2" fmla="val 1175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6217270" y="1225638"/>
            <a:ext cx="2695808" cy="510645"/>
          </a:xfrm>
          <a:prstGeom prst="wedgeRoundRectCallout">
            <a:avLst>
              <a:gd name="adj1" fmla="val -37513"/>
              <a:gd name="adj2" fmla="val 1175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 root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9184147" y="1355365"/>
            <a:ext cx="1785795" cy="477527"/>
          </a:xfrm>
          <a:prstGeom prst="wedgeRoundRectCallout">
            <a:avLst>
              <a:gd name="adj1" fmla="val -56785"/>
              <a:gd name="adj2" fmla="val 9358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8522404" y="4833345"/>
            <a:ext cx="2695808" cy="510645"/>
          </a:xfrm>
          <a:prstGeom prst="wedgeRoundRectCallout">
            <a:avLst>
              <a:gd name="adj1" fmla="val -48303"/>
              <a:gd name="adj2" fmla="val -10745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elements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AutoShape 5"/>
          <p:cNvSpPr>
            <a:spLocks noChangeArrowheads="1"/>
          </p:cNvSpPr>
          <p:nvPr/>
        </p:nvSpPr>
        <p:spPr bwMode="auto">
          <a:xfrm>
            <a:off x="8395337" y="5671782"/>
            <a:ext cx="1956370" cy="510645"/>
          </a:xfrm>
          <a:prstGeom prst="wedgeRoundRectCallout">
            <a:avLst>
              <a:gd name="adj1" fmla="val -67419"/>
              <a:gd name="adj2" fmla="val 264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4904242" y="3809903"/>
            <a:ext cx="1828324" cy="533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b="1" dirty="0">
                <a:solidFill>
                  <a:schemeClr val="tx1"/>
                </a:solidFill>
              </a:rPr>
              <a:t>Book</a:t>
            </a:r>
          </a:p>
        </p:txBody>
      </p:sp>
      <p:cxnSp>
        <p:nvCxnSpPr>
          <p:cNvPr id="34" name="Connector: Elbow 33"/>
          <p:cNvCxnSpPr>
            <a:cxnSpLocks/>
            <a:stCxn id="5" idx="2"/>
            <a:endCxn id="33" idx="0"/>
          </p:cNvCxnSpPr>
          <p:nvPr/>
        </p:nvCxnSpPr>
        <p:spPr>
          <a:xfrm rot="5400000">
            <a:off x="5446047" y="3194649"/>
            <a:ext cx="987611" cy="242897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0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0" grpId="0" animBg="1"/>
      <p:bldP spid="69" grpId="0" animBg="1"/>
      <p:bldP spid="7" grpId="0" animBg="1"/>
      <p:bldP spid="8" grpId="0" animBg="1"/>
      <p:bldP spid="9" grpId="0" animBg="1"/>
      <p:bldP spid="10" grpId="0" animBg="1"/>
      <p:bldP spid="45" grpId="0" animBg="1"/>
      <p:bldP spid="49" grpId="0" animBg="1"/>
      <p:bldP spid="62" grpId="0" animBg="1"/>
      <p:bldP spid="63" grpId="0" animBg="1"/>
      <p:bldP spid="64" grpId="0" animBg="1"/>
      <p:bldP spid="65" grpId="0" animBg="1"/>
      <p:bldP spid="73" grpId="0" animBg="1"/>
      <p:bldP spid="33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Similarities between</a:t>
            </a:r>
            <a:r>
              <a:rPr lang="bg-BG" dirty="0"/>
              <a:t> </a:t>
            </a:r>
            <a:r>
              <a:rPr lang="en-US" dirty="0"/>
              <a:t>XML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en-US" dirty="0"/>
              <a:t>HTML</a:t>
            </a:r>
            <a:endParaRPr lang="bg-BG" dirty="0"/>
          </a:p>
          <a:p>
            <a:pPr lvl="1"/>
            <a:r>
              <a:rPr lang="en-US" dirty="0"/>
              <a:t>Both are </a:t>
            </a:r>
            <a:r>
              <a:rPr lang="en-US" b="1" dirty="0">
                <a:solidFill>
                  <a:schemeClr val="bg1"/>
                </a:solidFill>
              </a:rPr>
              <a:t>text based</a:t>
            </a:r>
            <a:r>
              <a:rPr lang="en-US" dirty="0"/>
              <a:t> notations</a:t>
            </a:r>
            <a:endParaRPr lang="bg-BG" dirty="0"/>
          </a:p>
          <a:p>
            <a:pPr lvl="1"/>
            <a:r>
              <a:rPr lang="en-US" dirty="0"/>
              <a:t>Both use </a:t>
            </a:r>
            <a:r>
              <a:rPr lang="en-US" b="1" dirty="0">
                <a:solidFill>
                  <a:schemeClr val="bg1"/>
                </a:solidFill>
              </a:rPr>
              <a:t>tags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attributes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Differences between XML and HTML</a:t>
            </a:r>
          </a:p>
          <a:p>
            <a:pPr lvl="1"/>
            <a:r>
              <a:rPr lang="en-US" dirty="0"/>
              <a:t>HTML describes documents, XML is a syntax for describing other languages (</a:t>
            </a:r>
            <a:r>
              <a:rPr lang="en-US" b="1" dirty="0">
                <a:solidFill>
                  <a:schemeClr val="bg1"/>
                </a:solidFill>
              </a:rPr>
              <a:t>meta-language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HTML describes the </a:t>
            </a:r>
            <a:r>
              <a:rPr lang="en-US" b="1" dirty="0">
                <a:solidFill>
                  <a:schemeClr val="bg1"/>
                </a:solidFill>
              </a:rPr>
              <a:t>layout</a:t>
            </a:r>
            <a:r>
              <a:rPr lang="en-US" dirty="0"/>
              <a:t> and the structure of information</a:t>
            </a:r>
          </a:p>
          <a:p>
            <a:pPr lvl="1"/>
            <a:r>
              <a:rPr lang="en-US" dirty="0"/>
              <a:t>XML requires the documents to be </a:t>
            </a:r>
            <a:r>
              <a:rPr lang="en-US" b="1" dirty="0">
                <a:solidFill>
                  <a:schemeClr val="bg1"/>
                </a:solidFill>
              </a:rPr>
              <a:t>well-formatted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r>
              <a:rPr lang="bg-BG"/>
              <a:t> </a:t>
            </a:r>
            <a:r>
              <a:rPr lang="en-US"/>
              <a:t>and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5116">
            <a:off x="8217678" y="1536530"/>
            <a:ext cx="1393263" cy="17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Advantages of XML:</a:t>
            </a:r>
            <a:endParaRPr lang="bg-BG" dirty="0"/>
          </a:p>
          <a:p>
            <a:pPr lvl="1"/>
            <a:r>
              <a:rPr lang="en-US" dirty="0"/>
              <a:t>XML is </a:t>
            </a:r>
            <a:r>
              <a:rPr lang="en-US" b="1" dirty="0">
                <a:solidFill>
                  <a:schemeClr val="bg1"/>
                </a:solidFill>
              </a:rPr>
              <a:t>human-readable</a:t>
            </a:r>
            <a:r>
              <a:rPr lang="en-US" dirty="0"/>
              <a:t> (unlike binary formats)</a:t>
            </a:r>
          </a:p>
          <a:p>
            <a:pPr lvl="1"/>
            <a:r>
              <a:rPr lang="en-US" dirty="0"/>
              <a:t>Stores any kind of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lvl="1"/>
            <a:r>
              <a:rPr lang="en-US" dirty="0"/>
              <a:t>Data comes with self-describing </a:t>
            </a:r>
            <a:r>
              <a:rPr lang="en-US" b="1" dirty="0">
                <a:solidFill>
                  <a:schemeClr val="bg1"/>
                </a:solidFill>
              </a:rPr>
              <a:t>meta-data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Full Unicode support</a:t>
            </a:r>
          </a:p>
          <a:p>
            <a:pPr lvl="1"/>
            <a:r>
              <a:rPr lang="en-US" dirty="0"/>
              <a:t>Custom XML-based languages can be designed for certain apps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Parsers</a:t>
            </a:r>
            <a:r>
              <a:rPr lang="en-US" dirty="0"/>
              <a:t> available for virtually all languages and platforms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XML: 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263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299997">
            <a:off x="9460737" y="2464965"/>
            <a:ext cx="1606466" cy="1989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/>
          </a:scene3d>
        </p:spPr>
      </p:pic>
    </p:spTree>
    <p:extLst>
      <p:ext uri="{BB962C8B-B14F-4D97-AF65-F5344CB8AC3E}">
        <p14:creationId xmlns:p14="http://schemas.microsoft.com/office/powerpoint/2010/main" val="220209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Disadvantages of XML: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XML data is </a:t>
            </a:r>
            <a:r>
              <a:rPr lang="en-US" b="1" dirty="0">
                <a:solidFill>
                  <a:schemeClr val="bg1"/>
                </a:solidFill>
              </a:rPr>
              <a:t>bigger</a:t>
            </a:r>
            <a:r>
              <a:rPr lang="en-US" dirty="0"/>
              <a:t> (takes more space) than binary or JSON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More memory consumption, more network traffic, more </a:t>
            </a:r>
            <a:br>
              <a:rPr lang="en-US" dirty="0"/>
            </a:br>
            <a:r>
              <a:rPr lang="en-US" dirty="0"/>
              <a:t>hard-disk space, more resources, etc.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Decreased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performance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CPU consumption: need of parsing / constructing the XML tags</a:t>
            </a:r>
          </a:p>
          <a:p>
            <a:pPr>
              <a:buClr>
                <a:schemeClr val="tx1"/>
              </a:buClr>
            </a:pPr>
            <a:r>
              <a:rPr lang="en-US" dirty="0"/>
              <a:t>XML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suitable for </a:t>
            </a:r>
            <a:r>
              <a:rPr lang="en-US" b="1" dirty="0">
                <a:solidFill>
                  <a:schemeClr val="bg1"/>
                </a:solidFill>
              </a:rPr>
              <a:t>all</a:t>
            </a:r>
            <a:r>
              <a:rPr lang="en-US" dirty="0"/>
              <a:t> kinds of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lvl="1"/>
            <a:r>
              <a:rPr lang="en-US" dirty="0"/>
              <a:t>E.g. binary data: graphics, images, videos, etc.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XML: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3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Parsing XML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XDocument</a:t>
            </a:r>
            <a:r>
              <a:rPr lang="en-US" dirty="0"/>
              <a:t> and LINQ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94" y="1919259"/>
            <a:ext cx="2548837" cy="126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34" y="2813516"/>
            <a:ext cx="1038375" cy="9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7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LINQ to XML</a:t>
            </a:r>
          </a:p>
          <a:p>
            <a:pPr lvl="1"/>
            <a:r>
              <a:rPr lang="en-US" dirty="0"/>
              <a:t>Use the power of </a:t>
            </a:r>
            <a:r>
              <a:rPr lang="en-US" b="1" dirty="0">
                <a:solidFill>
                  <a:schemeClr val="bg1"/>
                </a:solidFill>
              </a:rPr>
              <a:t>LINQ</a:t>
            </a:r>
            <a:r>
              <a:rPr lang="en-US" dirty="0"/>
              <a:t> to process XML data</a:t>
            </a:r>
          </a:p>
          <a:p>
            <a:pPr lvl="1"/>
            <a:r>
              <a:rPr lang="en-US" dirty="0"/>
              <a:t>Easily read, search, write, modify XML documents</a:t>
            </a:r>
          </a:p>
          <a:p>
            <a:r>
              <a:rPr lang="en-US" dirty="0"/>
              <a:t>LINQ to XML classes: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XDocument</a:t>
            </a:r>
            <a:r>
              <a:rPr lang="en-US" dirty="0"/>
              <a:t> – represents a LINQ-enabled XML </a:t>
            </a:r>
            <a:br>
              <a:rPr lang="en-US" dirty="0"/>
            </a:br>
            <a:r>
              <a:rPr lang="en-US" dirty="0"/>
              <a:t>document (containing prolog, root element, …)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XElement</a:t>
            </a:r>
            <a:r>
              <a:rPr lang="en-US" dirty="0"/>
              <a:t> – main component holding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LINQ to 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process an XML string: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Loading XML directly from file: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XML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71243" y="1843961"/>
            <a:ext cx="9200597" cy="2200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string str =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@"&lt;?xml version=""1.0""?&gt;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&lt;!-- comment at the root level --&gt;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&lt;Root&gt;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&lt;Child&gt;Content&lt;/Child&gt;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&lt;/Root&gt;";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XDocument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 doc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XDocument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Parse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(str);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71243" y="5421973"/>
            <a:ext cx="9200597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XDocument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 xmlDoc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XDocument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Load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("../../books.xml");</a:t>
            </a:r>
          </a:p>
        </p:txBody>
      </p:sp>
    </p:spTree>
    <p:extLst>
      <p:ext uri="{BB962C8B-B14F-4D97-AF65-F5344CB8AC3E}">
        <p14:creationId xmlns:p14="http://schemas.microsoft.com/office/powerpoint/2010/main" val="13689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noProof="1"/>
              <a:t>XDocument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2702" y="2743942"/>
            <a:ext cx="9903420" cy="2237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var cars = xmlDoc.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Root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Elements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foreach (var car in cars)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string make = car.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Element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("make").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Value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string model = car.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Element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("model").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Value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Console.WriteLine($"{make} {model}");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395990" y="1774954"/>
            <a:ext cx="2071608" cy="756322"/>
          </a:xfrm>
          <a:prstGeom prst="wedgeRoundRectCallout">
            <a:avLst>
              <a:gd name="adj1" fmla="val 46815"/>
              <a:gd name="adj2" fmla="val 8138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root element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452041" y="1577574"/>
            <a:ext cx="2442388" cy="919162"/>
          </a:xfrm>
          <a:prstGeom prst="wedgeRoundRectCallout">
            <a:avLst>
              <a:gd name="adj1" fmla="val -39054"/>
              <a:gd name="adj2" fmla="val 7542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collection of children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000298" y="2709401"/>
            <a:ext cx="2666305" cy="919162"/>
          </a:xfrm>
          <a:prstGeom prst="wedgeRoundRectCallout">
            <a:avLst>
              <a:gd name="adj1" fmla="val -94045"/>
              <a:gd name="adj2" fmla="val 4410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element by name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898681" y="4017841"/>
            <a:ext cx="2147441" cy="510645"/>
          </a:xfrm>
          <a:prstGeom prst="wedgeRoundRectCallout">
            <a:avLst>
              <a:gd name="adj1" fmla="val -78776"/>
              <a:gd name="adj2" fmla="val 1141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value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59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Set an element value by name</a:t>
            </a:r>
          </a:p>
          <a:p>
            <a:pPr lvl="1"/>
            <a:r>
              <a:rPr lang="en-US" dirty="0"/>
              <a:t>If it doesn't exist, it will be </a:t>
            </a:r>
            <a:r>
              <a:rPr lang="en-US" b="1" dirty="0">
                <a:solidFill>
                  <a:schemeClr val="bg1"/>
                </a:solidFill>
              </a:rPr>
              <a:t>added</a:t>
            </a:r>
          </a:p>
          <a:p>
            <a:pPr lvl="1"/>
            <a:r>
              <a:rPr lang="en-US" dirty="0"/>
              <a:t>If it is set to </a:t>
            </a:r>
            <a:r>
              <a:rPr lang="en-US" b="1" dirty="0">
                <a:solidFill>
                  <a:schemeClr val="bg1"/>
                </a:solidFill>
              </a:rPr>
              <a:t>null</a:t>
            </a:r>
            <a:r>
              <a:rPr lang="en-US" dirty="0"/>
              <a:t>, it will be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</a:p>
          <a:p>
            <a:pPr lvl="1"/>
            <a:endParaRPr lang="en-US" dirty="0"/>
          </a:p>
          <a:p>
            <a:r>
              <a:rPr lang="en-US" dirty="0"/>
              <a:t>Remove an element from its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noProof="1"/>
              <a:t>XDocument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4448" y="3277167"/>
            <a:ext cx="10101772" cy="363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customer.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SetElementValue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("birth-date", "1990-10-04T00:00:00");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94448" y="4667241"/>
            <a:ext cx="10101772" cy="6338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var youngDriver = customer.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Element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("is-young-driver</a:t>
            </a:r>
            <a:r>
              <a:rPr lang="bg-BG" sz="2199" b="1" noProof="1">
                <a:latin typeface="Consolas" pitchFamily="49" charset="0"/>
                <a:sym typeface="Wingdings" pitchFamily="2" charset="2"/>
              </a:rPr>
              <a:t>"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youngDriver.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Remove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6230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SQL Injection?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481" y="2209800"/>
            <a:ext cx="11657012" cy="333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"); </a:t>
            </a:r>
            <a:r>
              <a:rPr lang="en-US" sz="2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 or 1=1 --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"); </a:t>
            </a:r>
            <a:r>
              <a:rPr lang="en-US" sz="2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26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sz="2600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466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Get or set an element attribute by name</a:t>
            </a:r>
          </a:p>
          <a:p>
            <a:endParaRPr lang="en-US" dirty="0"/>
          </a:p>
          <a:p>
            <a:r>
              <a:rPr lang="en-US" dirty="0"/>
              <a:t>Get a list of all attributes for an element</a:t>
            </a:r>
          </a:p>
          <a:p>
            <a:endParaRPr lang="en-US" dirty="0"/>
          </a:p>
          <a:p>
            <a:r>
              <a:rPr lang="en-US" dirty="0"/>
              <a:t>Set an attribute value by name</a:t>
            </a:r>
          </a:p>
          <a:p>
            <a:pPr lvl="1"/>
            <a:r>
              <a:rPr lang="en-US" dirty="0"/>
              <a:t>If it doesn't exist, it will be </a:t>
            </a:r>
            <a:r>
              <a:rPr lang="en-US" b="1" dirty="0">
                <a:solidFill>
                  <a:schemeClr val="bg1"/>
                </a:solidFill>
              </a:rPr>
              <a:t>added</a:t>
            </a:r>
          </a:p>
          <a:p>
            <a:pPr lvl="1"/>
            <a:r>
              <a:rPr lang="en-US" dirty="0"/>
              <a:t>If it is set to </a:t>
            </a:r>
            <a:r>
              <a:rPr lang="en-US" b="1" dirty="0">
                <a:solidFill>
                  <a:schemeClr val="bg1"/>
                </a:solidFill>
              </a:rPr>
              <a:t>null</a:t>
            </a:r>
            <a:r>
              <a:rPr lang="en-US" dirty="0"/>
              <a:t>, it will be </a:t>
            </a:r>
            <a:r>
              <a:rPr lang="en-US" b="1" dirty="0">
                <a:solidFill>
                  <a:schemeClr val="bg1"/>
                </a:solidFill>
              </a:rPr>
              <a:t>removed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noProof="1"/>
              <a:t>XDocument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813" y="1867563"/>
            <a:ext cx="7099498" cy="3930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customer.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Attribute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("name").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Value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92046" y="3274987"/>
            <a:ext cx="7055264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var attrs = customer.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Attributes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1024" y="5905344"/>
            <a:ext cx="6996287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customer.SetAttributeValue("age", "21");</a:t>
            </a:r>
          </a:p>
        </p:txBody>
      </p:sp>
    </p:spTree>
    <p:extLst>
      <p:ext uri="{BB962C8B-B14F-4D97-AF65-F5344CB8AC3E}">
        <p14:creationId xmlns:p14="http://schemas.microsoft.com/office/powerpoint/2010/main" val="23182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Searching in XML with LINQ is like searching with LINQ in array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LINQ to XML – Searching with 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0226" y="1821653"/>
            <a:ext cx="10646797" cy="3683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XDocument xmlDoc = XDocument.Load("cars.xml");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var cars = xmlDoc.Root.Elements()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Where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(e =&gt; e.Element("make").Value == "Opel" &amp;&amp;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          (long)e.Element("travelled-distance") &gt;= 300000)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Select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(c =&gt; new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  Model = c.Element("model").Value,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  Traveled = c.Element("travelled-distance").Value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})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ToList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foreach (var car in cars)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Console.WriteLine(car.Model + " " + car.Traveled);</a:t>
            </a:r>
          </a:p>
        </p:txBody>
      </p:sp>
    </p:spTree>
    <p:extLst>
      <p:ext uri="{BB962C8B-B14F-4D97-AF65-F5344CB8AC3E}">
        <p14:creationId xmlns:p14="http://schemas.microsoft.com/office/powerpoint/2010/main" val="4418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XDocuments</a:t>
            </a:r>
            <a:r>
              <a:rPr lang="en-US"/>
              <a:t> can be composed from </a:t>
            </a:r>
            <a:r>
              <a:rPr lang="en-US" noProof="1"/>
              <a:t>XElements and XAttributes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XML with </a:t>
            </a:r>
            <a:r>
              <a:rPr lang="en-US" noProof="1"/>
              <a:t>XElement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07223" y="3941934"/>
            <a:ext cx="10856176" cy="2483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XDocument xmlDoc = new XDocument();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xmlDoc.Add(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XElement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("books",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XElement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("book",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 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XElement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("author", "Don Box"),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 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XElement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("title", "ASP.NET",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XAttribute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("lang", "en"))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)));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223" y="1829218"/>
            <a:ext cx="10856176" cy="1864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&lt;books&gt;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&lt;book&gt;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&lt;author&gt;Don Box&lt;/author&gt;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  &lt;title lang="en"&gt;Essential .NET&lt;/title&gt;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&lt;/book&gt;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&lt;/book&gt;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590075" y="4265320"/>
            <a:ext cx="2048655" cy="488795"/>
          </a:xfrm>
          <a:prstGeom prst="wedgeRoundRectCallout">
            <a:avLst>
              <a:gd name="adj1" fmla="val -135801"/>
              <a:gd name="adj2" fmla="val -2985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as root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239976" y="4672843"/>
            <a:ext cx="3172294" cy="510645"/>
          </a:xfrm>
          <a:prstGeom prst="wedgeRoundRectCallout">
            <a:avLst>
              <a:gd name="adj1" fmla="val -42881"/>
              <a:gd name="adj2" fmla="val 9590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 attribute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789859" y="4018259"/>
            <a:ext cx="3172294" cy="510645"/>
          </a:xfrm>
          <a:prstGeom prst="wedgeRoundRectCallout">
            <a:avLst>
              <a:gd name="adj1" fmla="val -43028"/>
              <a:gd name="adj2" fmla="val 13635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with value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01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flush a XDocument to file with default settings:</a:t>
            </a:r>
          </a:p>
          <a:p>
            <a:endParaRPr lang="en-US" dirty="0"/>
          </a:p>
          <a:p>
            <a:r>
              <a:rPr lang="en-US" dirty="0"/>
              <a:t>To disable automatic indentation:</a:t>
            </a:r>
          </a:p>
          <a:p>
            <a:endParaRPr lang="en-US" dirty="0"/>
          </a:p>
          <a:p>
            <a:r>
              <a:rPr lang="en-US" dirty="0"/>
              <a:t>To serialize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to file: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Serializing XML to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0632" y="1873542"/>
            <a:ext cx="5734924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xmlDoc.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Save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("myBooks.xml");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6121" y="3240328"/>
            <a:ext cx="10084332" cy="3876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xmlDoc.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Save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("myBooks.xml", SaveOptions.DisableFormatting);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7100" y="4658766"/>
            <a:ext cx="10113353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var serializer =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XmlSerializer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typeof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(ProductDTO));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using (var writer = new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StreamWriter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("myProduct.xml");)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  serializer.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Serialize</a:t>
            </a:r>
            <a:r>
              <a:rPr lang="en-US" sz="2399" b="1" noProof="1">
                <a:latin typeface="Consolas" pitchFamily="49" charset="0"/>
                <a:sym typeface="Wingdings" pitchFamily="2" charset="2"/>
              </a:rPr>
              <a:t>(writer, product);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908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deserialize</a:t>
            </a:r>
            <a:r>
              <a:rPr lang="en-US" dirty="0"/>
              <a:t> an object from a XML string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Specifying </a:t>
            </a:r>
            <a:r>
              <a:rPr lang="en-US" b="1" dirty="0">
                <a:solidFill>
                  <a:schemeClr val="bg1"/>
                </a:solidFill>
              </a:rPr>
              <a:t>root attribute </a:t>
            </a:r>
            <a:r>
              <a:rPr lang="en-US" dirty="0"/>
              <a:t>name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Deserialize XML from String XML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8288" y="1829218"/>
            <a:ext cx="10482675" cy="1450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var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serializer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 = new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XmlSerializer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(typeof(OrderDto[]), new XmlRootAttribute("Orders"));</a:t>
            </a:r>
          </a:p>
          <a:p>
            <a:pPr>
              <a:lnSpc>
                <a:spcPct val="80000"/>
              </a:lnSpc>
            </a:pPr>
            <a:endParaRPr lang="en-US" sz="2199" b="1" noProof="1">
              <a:latin typeface="Consolas" pitchFamily="49" charset="0"/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var deserializedOrders = 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 (OrderDto[])serializer.Deserialize(new StringReader(xmlString));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6DCEC-2B94-47E0-A210-3D25F7117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87" y="3943884"/>
            <a:ext cx="9760193" cy="1716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var attr = new XmlRootAttribute("Orders");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var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serializer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 = new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XmlSerializer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(typeof(OrderDto[]),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attr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);</a:t>
            </a:r>
          </a:p>
          <a:p>
            <a:pPr>
              <a:lnSpc>
                <a:spcPct val="80000"/>
              </a:lnSpc>
            </a:pPr>
            <a:endParaRPr lang="en-US" sz="2199" b="1" noProof="1">
              <a:latin typeface="Consolas" pitchFamily="49" charset="0"/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var deserializedOrders = 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 (OrderDto[])serializer.Deserialize(new StringReader(xmlString));</a:t>
            </a:r>
          </a:p>
        </p:txBody>
      </p:sp>
    </p:spTree>
    <p:extLst>
      <p:ext uri="{BB962C8B-B14F-4D97-AF65-F5344CB8AC3E}">
        <p14:creationId xmlns:p14="http://schemas.microsoft.com/office/powerpoint/2010/main" val="4461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XML Attributes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Using xml attributes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30" y="1392912"/>
            <a:ext cx="2437765" cy="24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We can use several attributes to control serialization to XML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[XmlType("Name")] </a:t>
            </a:r>
            <a:r>
              <a:rPr lang="en-US" dirty="0"/>
              <a:t>– Specifies the type’s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in XML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[XmlAttribute("name")] </a:t>
            </a:r>
            <a:r>
              <a:rPr lang="en-US" dirty="0"/>
              <a:t>– Serializes as </a:t>
            </a:r>
            <a:r>
              <a:rPr lang="en-US" b="1" dirty="0">
                <a:solidFill>
                  <a:schemeClr val="bg1"/>
                </a:solidFill>
              </a:rPr>
              <a:t>XML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[XmlElement] </a:t>
            </a:r>
            <a:r>
              <a:rPr lang="en-US" dirty="0"/>
              <a:t>– Serialize as </a:t>
            </a:r>
            <a:r>
              <a:rPr lang="en-US" b="1" dirty="0">
                <a:solidFill>
                  <a:schemeClr val="bg1"/>
                </a:solidFill>
              </a:rPr>
              <a:t>XML Element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[XmlIgnore] </a:t>
            </a:r>
            <a:r>
              <a:rPr lang="en-US" dirty="0"/>
              <a:t>– </a:t>
            </a:r>
            <a:r>
              <a:rPr lang="en-US" b="1" dirty="0">
                <a:solidFill>
                  <a:schemeClr val="bg1"/>
                </a:solidFill>
              </a:rPr>
              <a:t>Do not </a:t>
            </a:r>
            <a:r>
              <a:rPr lang="en-US" dirty="0"/>
              <a:t>serialize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[XmlArray] </a:t>
            </a:r>
            <a:r>
              <a:rPr lang="en-US" dirty="0"/>
              <a:t>– Serialize as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of XML elements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[XmlRoot] </a:t>
            </a:r>
            <a:r>
              <a:rPr lang="en-US" dirty="0"/>
              <a:t>– Specifies the </a:t>
            </a:r>
            <a:r>
              <a:rPr lang="en-US" b="1" dirty="0">
                <a:solidFill>
                  <a:schemeClr val="bg1"/>
                </a:solidFill>
              </a:rPr>
              <a:t>root</a:t>
            </a:r>
            <a:r>
              <a:rPr lang="en-US" dirty="0"/>
              <a:t> element name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[XmlText] </a:t>
            </a:r>
            <a:r>
              <a:rPr lang="en-US" dirty="0"/>
              <a:t>– Serialize </a:t>
            </a:r>
            <a:r>
              <a:rPr lang="en-US" b="1" dirty="0">
                <a:solidFill>
                  <a:schemeClr val="bg1"/>
                </a:solidFill>
              </a:rPr>
              <a:t>multiple xml elements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one line</a:t>
            </a:r>
            <a:endParaRPr lang="bg-BG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Attributes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can use several XML attributes to control serialization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Attributes: Example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B6004-A94F-434E-90FD-88B5379C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23" y="2001058"/>
            <a:ext cx="5257190" cy="3415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[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XmlType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("Book")]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public class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BookDto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[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XmlAttribute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("name")]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public string Name { get; }</a:t>
            </a:r>
          </a:p>
          <a:p>
            <a:pPr>
              <a:lnSpc>
                <a:spcPct val="80000"/>
              </a:lnSpc>
            </a:pPr>
            <a:endParaRPr lang="en-US" sz="2199" b="1" noProof="1">
              <a:latin typeface="Consolas" pitchFamily="49" charset="0"/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[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XmlElement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("Author")]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public string Author { get; }</a:t>
            </a:r>
          </a:p>
          <a:p>
            <a:pPr>
              <a:lnSpc>
                <a:spcPct val="80000"/>
              </a:lnSpc>
            </a:pPr>
            <a:endParaRPr lang="en-US" sz="2199" b="1" noProof="1">
              <a:latin typeface="Consolas" pitchFamily="49" charset="0"/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[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XmlIgnore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]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public decimal Price { get; }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2E870B-7945-4A4A-BA6E-6A52B073A884}"/>
              </a:ext>
            </a:extLst>
          </p:cNvPr>
          <p:cNvSpPr/>
          <p:nvPr/>
        </p:nvSpPr>
        <p:spPr>
          <a:xfrm>
            <a:off x="5802848" y="3508577"/>
            <a:ext cx="484347" cy="4570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E7DFF-BDAC-4C65-8455-C25D2D450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3" y="2001059"/>
            <a:ext cx="5406375" cy="3415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&lt;Book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name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="It"&gt;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 &lt;Author&gt;Stephen King&lt;/Author&gt;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&lt;/Book&gt;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&lt;Book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name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="Frankenstein"&gt;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 &lt;Author&gt;Mary Shelley&lt;/Author&gt;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&lt;/Book&gt;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&lt;Book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name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="Queen Lucia"&gt;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 &lt;Author&gt;E.F. Benson&lt;/Author&gt;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&lt;/Book&gt;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&lt;Book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sym typeface="Wingdings" pitchFamily="2" charset="2"/>
              </a:rPr>
              <a:t>name</a:t>
            </a:r>
            <a:r>
              <a:rPr lang="en-US" sz="2199" b="1" noProof="1">
                <a:latin typeface="Consolas" pitchFamily="49" charset="0"/>
                <a:sym typeface="Wingdings" pitchFamily="2" charset="2"/>
              </a:rPr>
              <a:t>="Paper Towns"&gt;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  &lt;Author&gt;John Green&lt;/Author&gt;</a:t>
            </a:r>
          </a:p>
          <a:p>
            <a:pPr>
              <a:lnSpc>
                <a:spcPct val="80000"/>
              </a:lnSpc>
            </a:pPr>
            <a:r>
              <a:rPr lang="en-US" sz="2199" b="1" noProof="1">
                <a:latin typeface="Consolas" pitchFamily="49" charset="0"/>
                <a:sym typeface="Wingdings" pitchFamily="2" charset="2"/>
              </a:rPr>
              <a:t>&lt;/Book&gt;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CFA820A3-3030-45E0-BD61-194F9973D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523" y="1863686"/>
            <a:ext cx="2550535" cy="510645"/>
          </a:xfrm>
          <a:prstGeom prst="wedgeRoundRectCallout">
            <a:avLst>
              <a:gd name="adj1" fmla="val -60361"/>
              <a:gd name="adj2" fmla="val 362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Type name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9E9D1127-E651-47DF-AB9C-15520D26F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156" y="4203772"/>
            <a:ext cx="2247402" cy="510645"/>
          </a:xfrm>
          <a:prstGeom prst="wedgeRoundRectCallout">
            <a:avLst>
              <a:gd name="adj1" fmla="val -66376"/>
              <a:gd name="adj2" fmla="val 448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serialized</a:t>
            </a:r>
            <a:endParaRPr lang="bg-BG" sz="23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2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XML Serialization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Live Demo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56" y="893"/>
            <a:ext cx="8339242" cy="47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>
              <a:defRPr/>
            </a:pPr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>
                <a:defRPr/>
              </a:pPr>
              <a:t>279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497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0726" y="1656687"/>
            <a:ext cx="6781036" cy="289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57063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b="1" noProof="1">
                <a:solidFill>
                  <a:schemeClr val="bg1"/>
                </a:solidFill>
              </a:rPr>
              <a:t>XDocument</a:t>
            </a:r>
            <a:r>
              <a:rPr lang="en-GB" sz="2799" dirty="0">
                <a:solidFill>
                  <a:schemeClr val="bg2"/>
                </a:solidFill>
              </a:rPr>
              <a:t> is a system object for working with XML in .NET, which supports LINQ</a:t>
            </a:r>
          </a:p>
          <a:p>
            <a:pPr marL="457063" indent="-457063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dirty="0">
                <a:solidFill>
                  <a:schemeClr val="bg2"/>
                </a:solidFill>
              </a:rPr>
              <a:t>XML can be read and saved </a:t>
            </a:r>
            <a:r>
              <a:rPr lang="en-GB" sz="2799" b="1" dirty="0">
                <a:solidFill>
                  <a:schemeClr val="bg1"/>
                </a:solidFill>
              </a:rPr>
              <a:t>directly to file</a:t>
            </a:r>
          </a:p>
          <a:p>
            <a:pPr marL="457063" indent="-457063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GB" sz="2799" b="1" dirty="0">
                <a:solidFill>
                  <a:schemeClr val="bg1"/>
                </a:solidFill>
              </a:rPr>
              <a:t>XML</a:t>
            </a:r>
            <a:r>
              <a:rPr lang="en-GB" sz="2799" dirty="0">
                <a:solidFill>
                  <a:schemeClr val="bg2"/>
                </a:solidFill>
              </a:rPr>
              <a:t> </a:t>
            </a:r>
            <a:r>
              <a:rPr lang="en-GB" sz="2799" b="1" dirty="0">
                <a:solidFill>
                  <a:schemeClr val="bg1"/>
                </a:solidFill>
              </a:rPr>
              <a:t>Attributes</a:t>
            </a:r>
            <a:r>
              <a:rPr lang="en-GB" sz="2799" dirty="0">
                <a:solidFill>
                  <a:schemeClr val="bg2"/>
                </a:solidFill>
              </a:rPr>
              <a:t>  are easy way to describe the </a:t>
            </a:r>
            <a:r>
              <a:rPr lang="en-GB" sz="2799" b="1" dirty="0">
                <a:solidFill>
                  <a:schemeClr val="bg1"/>
                </a:solidFill>
              </a:rPr>
              <a:t>XML</a:t>
            </a:r>
            <a:r>
              <a:rPr lang="en-GB" sz="2799" dirty="0">
                <a:solidFill>
                  <a:schemeClr val="bg2"/>
                </a:solidFill>
              </a:rPr>
              <a:t> </a:t>
            </a:r>
            <a:r>
              <a:rPr lang="en-GB" sz="2799" b="1" dirty="0">
                <a:solidFill>
                  <a:schemeClr val="bg1"/>
                </a:solidFill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4152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following SQL commands are executed:</a:t>
            </a:r>
          </a:p>
          <a:p>
            <a:pPr lvl="1"/>
            <a:r>
              <a:rPr lang="en-US" dirty="0"/>
              <a:t>Usual password check (no SQL injection):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SQL-injected password check: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SQL-injected INSERT command:</a:t>
            </a:r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SQL Injection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7848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’</a:t>
            </a:r>
            <a:b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845657"/>
            <a:ext cx="7848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 or 1=1</a:t>
            </a:r>
            <a:b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‘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288820"/>
            <a:ext cx="7848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’ AND PasswordHash = 'XOwXWxZePV5iyeE86Ejvb+rIG/8='</a:t>
            </a:r>
            <a:endParaRPr lang="bg-BG" sz="20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4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5" y="2057400"/>
            <a:ext cx="2181040" cy="21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03285-689A-4E41-8F77-BD9FEA5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566F-0E0E-4BF9-A3B0-6F01080380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80" y="1371603"/>
            <a:ext cx="8180332" cy="47959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Definition of Design Patterns</a:t>
            </a:r>
          </a:p>
          <a:p>
            <a:r>
              <a:rPr lang="en-US" sz="3600" dirty="0" smtClean="0"/>
              <a:t>Benefits and Drawbacks</a:t>
            </a:r>
          </a:p>
          <a:p>
            <a:r>
              <a:rPr lang="en-US" sz="3600" dirty="0" smtClean="0"/>
              <a:t>Types of Design Patterns</a:t>
            </a:r>
          </a:p>
          <a:p>
            <a:pPr lvl="1"/>
            <a:r>
              <a:rPr lang="en-US" sz="3400" dirty="0" smtClean="0"/>
              <a:t>Creational</a:t>
            </a:r>
          </a:p>
          <a:p>
            <a:pPr lvl="1"/>
            <a:r>
              <a:rPr lang="en-US" sz="3400" dirty="0" smtClean="0"/>
              <a:t>Structural</a:t>
            </a:r>
          </a:p>
          <a:p>
            <a:pPr lvl="1"/>
            <a:r>
              <a:rPr lang="en-US" sz="3400" dirty="0" smtClean="0"/>
              <a:t>Behavioral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C29A2-801E-45B5-8313-8492EDF996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8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US" sz="11500" b="1" dirty="0" err="1"/>
              <a:t>csharp</a:t>
            </a:r>
            <a:r>
              <a:rPr lang="en-US" sz="11500" b="1" dirty="0"/>
              <a:t>-advanced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Definition, Solutions and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18" y="1524000"/>
            <a:ext cx="2285390" cy="22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b="1" dirty="0" smtClean="0">
                <a:solidFill>
                  <a:schemeClr val="bg1"/>
                </a:solidFill>
              </a:rPr>
              <a:t>General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bg1"/>
                </a:solidFill>
              </a:rPr>
              <a:t>reusable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solutions</a:t>
            </a:r>
            <a:r>
              <a:rPr lang="en-US" dirty="0" smtClean="0"/>
              <a:t> to common</a:t>
            </a:r>
            <a:br>
              <a:rPr lang="en-US" dirty="0" smtClean="0"/>
            </a:br>
            <a:r>
              <a:rPr lang="en-US" dirty="0" smtClean="0"/>
              <a:t>problems in software design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chemeClr val="bg1"/>
                </a:solidFill>
              </a:rPr>
              <a:t>template</a:t>
            </a:r>
            <a:r>
              <a:rPr lang="en-US" dirty="0" smtClean="0"/>
              <a:t> for solving given problems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additional layers of </a:t>
            </a:r>
            <a:r>
              <a:rPr lang="en-US" b="1" dirty="0" smtClean="0">
                <a:solidFill>
                  <a:schemeClr val="bg1"/>
                </a:solidFill>
              </a:rPr>
              <a:t>abstraction</a:t>
            </a:r>
            <a:r>
              <a:rPr lang="en-US" dirty="0" smtClean="0"/>
              <a:t> in order to</a:t>
            </a:r>
            <a:br>
              <a:rPr lang="en-US" dirty="0" smtClean="0"/>
            </a:br>
            <a:r>
              <a:rPr lang="en-US" dirty="0" smtClean="0"/>
              <a:t>reach flexibility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Design Patterns?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60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Patterns solve </a:t>
            </a:r>
            <a:r>
              <a:rPr lang="en-US" b="1" dirty="0" smtClean="0">
                <a:solidFill>
                  <a:schemeClr val="bg1"/>
                </a:solidFill>
              </a:rPr>
              <a:t>software structural problems </a:t>
            </a:r>
            <a:r>
              <a:rPr lang="en-US" dirty="0" smtClean="0"/>
              <a:t>like: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Abstraction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Encapsulation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Separation of concerns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Coupling and cohesion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Separation of interface and implementation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dirty="0" smtClean="0"/>
              <a:t>do </a:t>
            </a:r>
            <a:r>
              <a:rPr lang="en-US" dirty="0"/>
              <a:t>Design </a:t>
            </a:r>
            <a:r>
              <a:rPr lang="en-US" dirty="0" smtClean="0"/>
              <a:t>Patterns Solve?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2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Pattern name - Increases </a:t>
            </a:r>
            <a:r>
              <a:rPr lang="en-US" b="1" dirty="0" smtClean="0">
                <a:solidFill>
                  <a:schemeClr val="bg1"/>
                </a:solidFill>
              </a:rPr>
              <a:t>vocabulary</a:t>
            </a:r>
            <a:r>
              <a:rPr lang="en-US" dirty="0" smtClean="0"/>
              <a:t> of designers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Problem - </a:t>
            </a:r>
            <a:r>
              <a:rPr lang="en-US" b="1" dirty="0" smtClean="0">
                <a:solidFill>
                  <a:schemeClr val="bg1"/>
                </a:solidFill>
              </a:rPr>
              <a:t>Intent</a:t>
            </a:r>
            <a:r>
              <a:rPr lang="en-US" dirty="0" smtClean="0"/>
              <a:t>, context and when to apply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Solution - </a:t>
            </a:r>
            <a:r>
              <a:rPr lang="en-US" b="1" dirty="0" smtClean="0">
                <a:solidFill>
                  <a:schemeClr val="bg1"/>
                </a:solidFill>
              </a:rPr>
              <a:t>Abstract</a:t>
            </a:r>
            <a:r>
              <a:rPr lang="en-US" dirty="0" smtClean="0"/>
              <a:t> code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Consequences - </a:t>
            </a:r>
            <a:r>
              <a:rPr lang="en-US" b="1" dirty="0" smtClean="0">
                <a:solidFill>
                  <a:schemeClr val="bg1"/>
                </a:solidFill>
              </a:rPr>
              <a:t>Results</a:t>
            </a:r>
            <a:r>
              <a:rPr lang="en-US" dirty="0" smtClean="0"/>
              <a:t> and trade-offs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Elements of a Design Pattern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Design Patterns?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Benefits and Drawbacks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600200"/>
            <a:ext cx="2095347" cy="20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51" y="1196126"/>
            <a:ext cx="11808021" cy="566187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/>
              <a:t>Names form a common </a:t>
            </a:r>
            <a:r>
              <a:rPr lang="en-US" dirty="0" smtClean="0"/>
              <a:t>vocabulary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Enable large-scale </a:t>
            </a:r>
            <a:r>
              <a:rPr lang="en-US" b="1" dirty="0" smtClean="0">
                <a:solidFill>
                  <a:schemeClr val="bg1"/>
                </a:solidFill>
              </a:rPr>
              <a:t>reuse</a:t>
            </a:r>
            <a:r>
              <a:rPr lang="en-US" dirty="0" smtClean="0"/>
              <a:t> of software architectures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Help improve developer </a:t>
            </a:r>
            <a:r>
              <a:rPr lang="en-US" b="1" dirty="0" smtClean="0">
                <a:solidFill>
                  <a:schemeClr val="bg1"/>
                </a:solidFill>
              </a:rPr>
              <a:t>communication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Help ease the </a:t>
            </a:r>
            <a:r>
              <a:rPr lang="en-US" b="1" dirty="0" smtClean="0">
                <a:solidFill>
                  <a:schemeClr val="bg1"/>
                </a:solidFill>
              </a:rPr>
              <a:t>transition</a:t>
            </a:r>
            <a:r>
              <a:rPr lang="en-US" dirty="0" smtClean="0"/>
              <a:t> to Object Oriented technology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Can </a:t>
            </a:r>
            <a:r>
              <a:rPr lang="en-US" b="1" dirty="0" smtClean="0">
                <a:solidFill>
                  <a:schemeClr val="bg1"/>
                </a:solidFill>
              </a:rPr>
              <a:t>speed-up</a:t>
            </a:r>
            <a:r>
              <a:rPr lang="en-US" dirty="0" smtClean="0"/>
              <a:t> the development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4158364"/>
            <a:ext cx="2203997" cy="22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51" y="1196126"/>
            <a:ext cx="11808021" cy="566187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Do not lead to a direct code reuse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Deceptively simple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Developers may suffer from </a:t>
            </a:r>
            <a:r>
              <a:rPr lang="en-US" b="1" dirty="0" smtClean="0">
                <a:solidFill>
                  <a:schemeClr val="bg1"/>
                </a:solidFill>
              </a:rPr>
              <a:t>pattern overload </a:t>
            </a:r>
            <a:r>
              <a:rPr lang="en-US" dirty="0" smtClean="0"/>
              <a:t>and</a:t>
            </a:r>
            <a:r>
              <a:rPr lang="en-US" b="1" dirty="0" smtClean="0">
                <a:solidFill>
                  <a:schemeClr val="bg1"/>
                </a:solidFill>
              </a:rPr>
              <a:t> overdesign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Validated by </a:t>
            </a:r>
            <a:r>
              <a:rPr lang="en-US" b="1" dirty="0" smtClean="0">
                <a:solidFill>
                  <a:schemeClr val="bg1"/>
                </a:solidFill>
              </a:rPr>
              <a:t>experience</a:t>
            </a:r>
            <a:r>
              <a:rPr lang="en-US" dirty="0" smtClean="0"/>
              <a:t> and discussion, not by automated</a:t>
            </a:r>
            <a:br>
              <a:rPr lang="en-US" dirty="0" smtClean="0"/>
            </a:br>
            <a:r>
              <a:rPr lang="en-US" dirty="0" smtClean="0"/>
              <a:t>testing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Should be used only of </a:t>
            </a:r>
            <a:r>
              <a:rPr lang="en-US" b="1" dirty="0" smtClean="0">
                <a:solidFill>
                  <a:schemeClr val="bg1"/>
                </a:solidFill>
              </a:rPr>
              <a:t>understood well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Drawbacks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96" y="4027063"/>
            <a:ext cx="2485659" cy="24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SQL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351316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PasswordHash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= '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7777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Types of Design Patterns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82" y="1054451"/>
            <a:ext cx="1336461" cy="1336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58" y="2390912"/>
            <a:ext cx="1394529" cy="1394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455390"/>
            <a:ext cx="1337764" cy="13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51" y="1196126"/>
            <a:ext cx="11808021" cy="566187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Creational patterns</a:t>
            </a:r>
          </a:p>
          <a:p>
            <a:pPr marL="1066419" lvl="1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Deal with </a:t>
            </a:r>
            <a:r>
              <a:rPr lang="en-US" b="1" dirty="0" smtClean="0">
                <a:solidFill>
                  <a:schemeClr val="bg1"/>
                </a:solidFill>
              </a:rPr>
              <a:t>initialization and configuration </a:t>
            </a:r>
            <a:r>
              <a:rPr lang="en-US" dirty="0" smtClean="0"/>
              <a:t>of classes and objects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Structural patterns</a:t>
            </a:r>
          </a:p>
          <a:p>
            <a:pPr marL="1066419" lvl="1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Describe ways to </a:t>
            </a:r>
            <a:r>
              <a:rPr lang="en-US" b="1" dirty="0" smtClean="0">
                <a:solidFill>
                  <a:schemeClr val="bg1"/>
                </a:solidFill>
              </a:rPr>
              <a:t>assemble</a:t>
            </a:r>
            <a:r>
              <a:rPr lang="en-US" dirty="0" smtClean="0"/>
              <a:t> objects to implement</a:t>
            </a:r>
            <a:br>
              <a:rPr lang="en-US" dirty="0" smtClean="0"/>
            </a:br>
            <a:r>
              <a:rPr lang="en-US" b="1" dirty="0" smtClean="0">
                <a:solidFill>
                  <a:schemeClr val="bg1"/>
                </a:solidFill>
              </a:rPr>
              <a:t>new functionality</a:t>
            </a:r>
          </a:p>
          <a:p>
            <a:pPr marL="1066419" lvl="1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</a:rPr>
              <a:t>Composition</a:t>
            </a:r>
            <a:r>
              <a:rPr lang="en-US" dirty="0" smtClean="0"/>
              <a:t> of classes and objects</a:t>
            </a:r>
            <a:endParaRPr lang="en-US" dirty="0"/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Behavioral patterns</a:t>
            </a:r>
          </a:p>
          <a:p>
            <a:pPr marL="1066419" lvl="1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Deal with dynamic </a:t>
            </a:r>
            <a:r>
              <a:rPr lang="en-US" b="1" dirty="0" smtClean="0">
                <a:solidFill>
                  <a:schemeClr val="bg1"/>
                </a:solidFill>
              </a:rPr>
              <a:t>interactions</a:t>
            </a:r>
            <a:r>
              <a:rPr lang="en-US" dirty="0" smtClean="0"/>
              <a:t> among societies of classes</a:t>
            </a:r>
          </a:p>
          <a:p>
            <a:pPr marL="1066419" lvl="1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Distribute </a:t>
            </a:r>
            <a:r>
              <a:rPr lang="en-US" b="1" dirty="0" smtClean="0">
                <a:solidFill>
                  <a:schemeClr val="bg1"/>
                </a:solidFill>
              </a:rPr>
              <a:t>responsibility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Types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Creational Patterns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1524000"/>
            <a:ext cx="2161554" cy="21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Deal with </a:t>
            </a:r>
            <a:r>
              <a:rPr lang="en-US" b="1" dirty="0" smtClean="0">
                <a:solidFill>
                  <a:schemeClr val="bg1"/>
                </a:solidFill>
              </a:rPr>
              <a:t>object creation </a:t>
            </a:r>
            <a:r>
              <a:rPr lang="en-US" dirty="0" smtClean="0"/>
              <a:t>mechanisms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Trying to create objects in a </a:t>
            </a:r>
            <a:r>
              <a:rPr lang="en-US" b="1" dirty="0" smtClean="0">
                <a:solidFill>
                  <a:schemeClr val="bg1"/>
                </a:solidFill>
              </a:rPr>
              <a:t>manner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suitable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to 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situation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Two main ideas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b="1" dirty="0" smtClean="0">
                <a:solidFill>
                  <a:schemeClr val="bg1"/>
                </a:solidFill>
              </a:rPr>
              <a:t>Encapsulating</a:t>
            </a:r>
            <a:r>
              <a:rPr lang="en-US" dirty="0" smtClean="0"/>
              <a:t> knowledge about which classes</a:t>
            </a:r>
            <a:br>
              <a:rPr lang="en-US" dirty="0" smtClean="0"/>
            </a:br>
            <a:r>
              <a:rPr lang="en-US" dirty="0" smtClean="0"/>
              <a:t>the system uses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b="1" dirty="0" smtClean="0">
                <a:solidFill>
                  <a:schemeClr val="bg1"/>
                </a:solidFill>
              </a:rPr>
              <a:t>Hiding</a:t>
            </a:r>
            <a:r>
              <a:rPr lang="en-US" dirty="0" smtClean="0"/>
              <a:t> how instances of these classes are created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0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E157-6C8A-4802-A6DE-28D4534C0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most often used creational design pattern</a:t>
            </a:r>
          </a:p>
          <a:p>
            <a:r>
              <a:rPr lang="en-GB" dirty="0" smtClean="0"/>
              <a:t>A Singleton class is supposed to have </a:t>
            </a:r>
            <a:r>
              <a:rPr lang="en-GB" b="1" dirty="0" smtClean="0">
                <a:solidFill>
                  <a:schemeClr val="bg1"/>
                </a:solidFill>
              </a:rPr>
              <a:t>only one instance</a:t>
            </a:r>
          </a:p>
          <a:p>
            <a:r>
              <a:rPr lang="en-GB" dirty="0" smtClean="0"/>
              <a:t>It is </a:t>
            </a:r>
            <a:r>
              <a:rPr lang="en-GB" b="1" dirty="0" smtClean="0">
                <a:solidFill>
                  <a:schemeClr val="bg1"/>
                </a:solidFill>
              </a:rPr>
              <a:t>not a global variable</a:t>
            </a:r>
          </a:p>
          <a:p>
            <a:r>
              <a:rPr lang="en-GB" dirty="0" smtClean="0"/>
              <a:t>Possible problems</a:t>
            </a:r>
          </a:p>
          <a:p>
            <a:pPr lvl="1"/>
            <a:r>
              <a:rPr lang="en-GB" dirty="0" smtClean="0"/>
              <a:t>Lazy loading</a:t>
            </a:r>
          </a:p>
          <a:p>
            <a:pPr lvl="1"/>
            <a:r>
              <a:rPr lang="en-GB" dirty="0" smtClean="0"/>
              <a:t>Thread-safe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4114800"/>
            <a:ext cx="4021987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Double-Check Singleton 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58865" y="1333979"/>
            <a:ext cx="9271094" cy="529616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public sealed class </a:t>
            </a:r>
            <a:r>
              <a:rPr lang="en-GB" dirty="0" smtClean="0"/>
              <a:t>Singleton {</a:t>
            </a:r>
          </a:p>
          <a:p>
            <a:r>
              <a:rPr lang="en-GB" sz="2400" noProof="1" smtClean="0"/>
              <a:t>  </a:t>
            </a:r>
            <a:r>
              <a:rPr lang="en-GB" dirty="0" smtClean="0"/>
              <a:t>private </a:t>
            </a:r>
            <a:r>
              <a:rPr lang="en-GB" dirty="0"/>
              <a:t>static Singleton instance</a:t>
            </a:r>
            <a:r>
              <a:rPr lang="en-GB" dirty="0" smtClean="0"/>
              <a:t>;</a:t>
            </a:r>
          </a:p>
          <a:p>
            <a:r>
              <a:rPr lang="en-GB" sz="2400" noProof="1" smtClean="0"/>
              <a:t>  </a:t>
            </a:r>
            <a:r>
              <a:rPr lang="en-GB" dirty="0" smtClean="0"/>
              <a:t>private </a:t>
            </a:r>
            <a:r>
              <a:rPr lang="en-GB" dirty="0"/>
              <a:t>Singleton() { </a:t>
            </a:r>
            <a:r>
              <a:rPr lang="en-GB" dirty="0" smtClean="0"/>
              <a:t>}</a:t>
            </a:r>
          </a:p>
          <a:p>
            <a:r>
              <a:rPr lang="en-GB" sz="2400" noProof="1" smtClean="0"/>
              <a:t>  </a:t>
            </a:r>
            <a:r>
              <a:rPr lang="en-GB" dirty="0" smtClean="0"/>
              <a:t>public </a:t>
            </a:r>
            <a:r>
              <a:rPr lang="en-GB" dirty="0"/>
              <a:t>static Singleton </a:t>
            </a:r>
            <a:r>
              <a:rPr lang="en-GB" dirty="0" smtClean="0"/>
              <a:t>Instance {</a:t>
            </a:r>
          </a:p>
          <a:p>
            <a:r>
              <a:rPr lang="en-US" sz="2400" noProof="1" smtClean="0"/>
              <a:t>    get {</a:t>
            </a:r>
          </a:p>
          <a:p>
            <a:r>
              <a:rPr lang="en-US" sz="2400" noProof="1"/>
              <a:t> </a:t>
            </a:r>
            <a:r>
              <a:rPr lang="en-US" sz="2400" noProof="1" smtClean="0"/>
              <a:t>     </a:t>
            </a:r>
            <a:r>
              <a:rPr lang="en-GB" dirty="0"/>
              <a:t>if (instance == null</a:t>
            </a:r>
            <a:r>
              <a:rPr lang="en-GB" dirty="0" smtClean="0"/>
              <a:t>) {</a:t>
            </a:r>
          </a:p>
          <a:p>
            <a:r>
              <a:rPr lang="en-GB" sz="2400" noProof="1"/>
              <a:t> </a:t>
            </a:r>
            <a:r>
              <a:rPr lang="en-GB" sz="2400" noProof="1" smtClean="0"/>
              <a:t>       </a:t>
            </a:r>
            <a:r>
              <a:rPr lang="en-GB" dirty="0"/>
              <a:t>lock (instance</a:t>
            </a:r>
            <a:r>
              <a:rPr lang="en-GB" dirty="0" smtClean="0"/>
              <a:t>) {</a:t>
            </a:r>
          </a:p>
          <a:p>
            <a:r>
              <a:rPr lang="en-GB" sz="2400" noProof="1"/>
              <a:t> </a:t>
            </a:r>
            <a:r>
              <a:rPr lang="en-GB" sz="2400" noProof="1" smtClean="0"/>
              <a:t>         </a:t>
            </a:r>
            <a:r>
              <a:rPr lang="en-GB" dirty="0"/>
              <a:t>if (instance == null)</a:t>
            </a:r>
          </a:p>
          <a:p>
            <a:r>
              <a:rPr lang="en-GB" dirty="0" smtClean="0"/>
              <a:t>            instance </a:t>
            </a:r>
            <a:r>
              <a:rPr lang="en-GB" dirty="0"/>
              <a:t>= new Singleton</a:t>
            </a:r>
            <a:r>
              <a:rPr lang="en-GB" dirty="0" smtClean="0"/>
              <a:t>(); } }</a:t>
            </a:r>
          </a:p>
          <a:p>
            <a:r>
              <a:rPr lang="en-US" sz="2400" noProof="1" smtClean="0"/>
              <a:t>      return instance; } } 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4656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E157-6C8A-4802-A6DE-28D4534C0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 smtClean="0"/>
              <a:t>Factory for </a:t>
            </a:r>
            <a:r>
              <a:rPr lang="en-US" b="1" noProof="1" smtClean="0">
                <a:solidFill>
                  <a:schemeClr val="bg1"/>
                </a:solidFill>
              </a:rPr>
              <a:t>cloning</a:t>
            </a:r>
            <a:r>
              <a:rPr lang="en-US" noProof="1" smtClean="0"/>
              <a:t> new instances from a prototype</a:t>
            </a:r>
          </a:p>
          <a:p>
            <a:pPr lvl="1"/>
            <a:r>
              <a:rPr lang="en-US" noProof="1" smtClean="0"/>
              <a:t>Create new objects by copying this prototype</a:t>
            </a:r>
          </a:p>
          <a:p>
            <a:pPr lvl="1"/>
            <a:r>
              <a:rPr lang="en-US" noProof="1" smtClean="0"/>
              <a:t>Instead if using the "new" keyword</a:t>
            </a:r>
          </a:p>
          <a:p>
            <a:pPr>
              <a:buClr>
                <a:schemeClr val="tx2"/>
              </a:buClr>
            </a:pPr>
            <a:r>
              <a:rPr lang="en-US" b="1" noProof="1" smtClean="0">
                <a:solidFill>
                  <a:schemeClr val="bg1"/>
                </a:solidFill>
              </a:rPr>
              <a:t>ICloneable</a:t>
            </a:r>
            <a:r>
              <a:rPr lang="en-US" noProof="1" smtClean="0"/>
              <a:t> interface acts as Prototype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4093623"/>
            <a:ext cx="42481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1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Prototype Abstract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58865" y="1333979"/>
            <a:ext cx="9271094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abstract class </a:t>
            </a:r>
            <a:r>
              <a:rPr lang="en-GB" dirty="0" smtClean="0"/>
              <a:t>Prototype {</a:t>
            </a:r>
          </a:p>
          <a:p>
            <a:r>
              <a:rPr lang="en-US" dirty="0" smtClean="0"/>
              <a:t>  </a:t>
            </a:r>
            <a:r>
              <a:rPr lang="en-GB" dirty="0" smtClean="0"/>
              <a:t>private </a:t>
            </a:r>
            <a:r>
              <a:rPr lang="en-GB" dirty="0"/>
              <a:t>string _id</a:t>
            </a:r>
            <a:r>
              <a:rPr lang="en-GB" dirty="0" smtClean="0"/>
              <a:t>;</a:t>
            </a:r>
          </a:p>
          <a:p>
            <a:endParaRPr lang="en-GB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Prototype(string id</a:t>
            </a:r>
            <a:r>
              <a:rPr lang="en-GB" dirty="0" smtClean="0"/>
              <a:t>) </a:t>
            </a:r>
            <a:r>
              <a:rPr lang="bg-BG" dirty="0" smtClean="0"/>
              <a:t>{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noProof="1" smtClean="0"/>
              <a:t>this._id</a:t>
            </a:r>
            <a:r>
              <a:rPr lang="en-GB" dirty="0" smtClean="0"/>
              <a:t> </a:t>
            </a:r>
            <a:r>
              <a:rPr lang="en-GB" dirty="0"/>
              <a:t>= id</a:t>
            </a:r>
            <a:r>
              <a:rPr lang="en-GB" dirty="0" smtClean="0"/>
              <a:t>;</a:t>
            </a:r>
            <a:r>
              <a:rPr lang="en-US" dirty="0" smtClean="0"/>
              <a:t> }</a:t>
            </a:r>
          </a:p>
          <a:p>
            <a:endParaRPr lang="bg-BG" dirty="0" smtClean="0"/>
          </a:p>
          <a:p>
            <a:r>
              <a:rPr lang="en-GB" dirty="0" smtClean="0"/>
              <a:t>  public </a:t>
            </a:r>
            <a:r>
              <a:rPr lang="en-GB" dirty="0"/>
              <a:t>string </a:t>
            </a:r>
            <a:r>
              <a:rPr lang="en-GB" dirty="0" smtClean="0"/>
              <a:t>Id</a:t>
            </a:r>
            <a:r>
              <a:rPr lang="en-US" dirty="0" smtClean="0"/>
              <a:t> =&gt; </a:t>
            </a:r>
            <a:r>
              <a:rPr lang="en-US" noProof="1" smtClean="0"/>
              <a:t>this</a:t>
            </a:r>
            <a:r>
              <a:rPr lang="en-US" dirty="0" smtClean="0"/>
              <a:t>._id;</a:t>
            </a:r>
          </a:p>
          <a:p>
            <a:endParaRPr lang="en-US" dirty="0" smtClean="0"/>
          </a:p>
          <a:p>
            <a:r>
              <a:rPr lang="en-GB" dirty="0" smtClean="0"/>
              <a:t>  public </a:t>
            </a:r>
            <a:r>
              <a:rPr lang="en-GB" dirty="0"/>
              <a:t>abstract Prototype Clone();</a:t>
            </a:r>
          </a:p>
          <a:p>
            <a:r>
              <a:rPr lang="bg-BG" dirty="0"/>
              <a:t>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6714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Concrete Prototype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93812" y="2133600"/>
            <a:ext cx="9271094" cy="372586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</a:t>
            </a:r>
            <a:r>
              <a:rPr lang="en-GB" noProof="1" smtClean="0"/>
              <a:t>ConcretePrototype</a:t>
            </a:r>
            <a:r>
              <a:rPr lang="en-GB" dirty="0" smtClean="0"/>
              <a:t> </a:t>
            </a:r>
            <a:r>
              <a:rPr lang="en-GB" dirty="0"/>
              <a:t>: Prototype</a:t>
            </a:r>
          </a:p>
          <a:p>
            <a:r>
              <a:rPr lang="bg-BG" dirty="0"/>
              <a:t>{</a:t>
            </a:r>
          </a:p>
          <a:p>
            <a:r>
              <a:rPr lang="en-GB" dirty="0"/>
              <a:t> </a:t>
            </a:r>
            <a:r>
              <a:rPr lang="en-GB" dirty="0" smtClean="0"/>
              <a:t> public </a:t>
            </a:r>
            <a:r>
              <a:rPr lang="en-GB" noProof="1" smtClean="0"/>
              <a:t>ConcretePrototype(string</a:t>
            </a:r>
            <a:r>
              <a:rPr lang="en-GB" dirty="0" smtClean="0"/>
              <a:t> </a:t>
            </a:r>
            <a:r>
              <a:rPr lang="en-GB" dirty="0"/>
              <a:t>id</a:t>
            </a:r>
            <a:r>
              <a:rPr lang="en-GB" dirty="0" smtClean="0"/>
              <a:t>) : base(id) { }</a:t>
            </a:r>
            <a:endParaRPr lang="en-GB" dirty="0"/>
          </a:p>
          <a:p>
            <a:endParaRPr lang="bg-BG" dirty="0"/>
          </a:p>
          <a:p>
            <a:r>
              <a:rPr lang="en-GB" dirty="0"/>
              <a:t> </a:t>
            </a:r>
            <a:r>
              <a:rPr lang="en-GB" dirty="0" smtClean="0"/>
              <a:t> public </a:t>
            </a:r>
            <a:r>
              <a:rPr lang="en-GB" dirty="0"/>
              <a:t>override Prototype Clone()</a:t>
            </a:r>
          </a:p>
          <a:p>
            <a:r>
              <a:rPr lang="en-GB" dirty="0" smtClean="0"/>
              <a:t>    =&gt; return (</a:t>
            </a:r>
            <a:r>
              <a:rPr lang="en-GB" noProof="1" smtClean="0"/>
              <a:t>Prototype)this.MemberwiseClone</a:t>
            </a:r>
            <a:r>
              <a:rPr lang="en-GB" dirty="0" smtClean="0"/>
              <a:t>();</a:t>
            </a:r>
          </a:p>
          <a:p>
            <a:r>
              <a:rPr lang="bg-BG" dirty="0" smtClean="0"/>
              <a:t>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37318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Patterns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3" y="14478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bg1"/>
                </a:solidFill>
              </a:rPr>
              <a:t>SqlParameters</a:t>
            </a:r>
            <a:r>
              <a:rPr lang="bg-BG" dirty="0"/>
              <a:t>?</a:t>
            </a:r>
          </a:p>
          <a:p>
            <a:pPr lvl="1"/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</a:t>
            </a:r>
            <a:br>
              <a:rPr lang="en-US" dirty="0"/>
            </a:br>
            <a:r>
              <a:rPr lang="en-US" dirty="0"/>
              <a:t>parameters</a:t>
            </a:r>
            <a:endParaRPr lang="bg-BG" dirty="0"/>
          </a:p>
          <a:p>
            <a:pPr lvl="1"/>
            <a:r>
              <a:rPr lang="en-US" dirty="0"/>
              <a:t>Accessed through the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SqlCommand</a:t>
            </a:r>
            <a:r>
              <a:rPr lang="bg-BG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bg1"/>
                </a:solidFill>
              </a:rPr>
              <a:t>SqlParameter</a:t>
            </a:r>
            <a:r>
              <a:rPr lang="bg-BG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bg1"/>
                </a:solidFill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bg1"/>
                </a:solidFill>
              </a:rPr>
              <a:t>Timestamp</a:t>
            </a:r>
            <a:r>
              <a:rPr lang="bg-BG" dirty="0"/>
              <a:t>, …)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bg-BG"/>
              <a:t> SqlParameter</a:t>
            </a:r>
            <a:r>
              <a:rPr lang="en-US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10049240" cy="5276048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Describe ways to assemble </a:t>
            </a:r>
            <a:r>
              <a:rPr lang="en-US" b="1" dirty="0" smtClean="0">
                <a:solidFill>
                  <a:schemeClr val="bg1"/>
                </a:solidFill>
              </a:rPr>
              <a:t>objects</a:t>
            </a:r>
            <a:r>
              <a:rPr lang="en-US" dirty="0" smtClean="0"/>
              <a:t> to implement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b="1" dirty="0" smtClean="0">
                <a:solidFill>
                  <a:schemeClr val="bg1"/>
                </a:solidFill>
              </a:rPr>
              <a:t>new functionality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Ease the design by identifying a simple way to</a:t>
            </a:r>
            <a:br>
              <a:rPr lang="en-US" dirty="0" smtClean="0"/>
            </a:br>
            <a:r>
              <a:rPr lang="en-US" dirty="0" smtClean="0"/>
              <a:t>realize </a:t>
            </a:r>
            <a:r>
              <a:rPr lang="en-US" b="1" dirty="0" smtClean="0">
                <a:solidFill>
                  <a:schemeClr val="bg1"/>
                </a:solidFill>
              </a:rPr>
              <a:t>relationship</a:t>
            </a:r>
            <a:r>
              <a:rPr lang="en-US" dirty="0" smtClean="0"/>
              <a:t> between entities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All about Class and Object composition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b="1" dirty="0" smtClean="0">
                <a:solidFill>
                  <a:schemeClr val="bg1"/>
                </a:solidFill>
              </a:rPr>
              <a:t>Inheritance</a:t>
            </a:r>
            <a:r>
              <a:rPr lang="en-US" dirty="0" smtClean="0"/>
              <a:t> to compose interfaces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Ways to compose objects to obtain </a:t>
            </a:r>
            <a:r>
              <a:rPr lang="en-US" b="1" dirty="0" smtClean="0">
                <a:solidFill>
                  <a:schemeClr val="bg1"/>
                </a:solidFill>
              </a:rPr>
              <a:t>new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E157-6C8A-4802-A6DE-28D4534C0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Provides a </a:t>
            </a:r>
            <a:r>
              <a:rPr lang="en-GB" b="1" dirty="0" smtClean="0">
                <a:solidFill>
                  <a:schemeClr val="bg1"/>
                </a:solidFill>
              </a:rPr>
              <a:t>unified interface </a:t>
            </a:r>
            <a:r>
              <a:rPr lang="en-GB" dirty="0" smtClean="0"/>
              <a:t>to a set of interfaces</a:t>
            </a:r>
            <a:br>
              <a:rPr lang="en-GB" dirty="0" smtClean="0"/>
            </a:br>
            <a:r>
              <a:rPr lang="en-GB" dirty="0" smtClean="0"/>
              <a:t>in a subsystem</a:t>
            </a:r>
          </a:p>
          <a:p>
            <a:r>
              <a:rPr lang="en-GB" dirty="0" smtClean="0"/>
              <a:t>Defines a </a:t>
            </a:r>
            <a:r>
              <a:rPr lang="en-GB" b="1" dirty="0" smtClean="0">
                <a:solidFill>
                  <a:schemeClr val="bg1"/>
                </a:solidFill>
              </a:rPr>
              <a:t>higher-level interface </a:t>
            </a:r>
            <a:r>
              <a:rPr lang="en-GB" dirty="0" smtClean="0"/>
              <a:t>that makes the subsystem</a:t>
            </a:r>
            <a:br>
              <a:rPr lang="en-GB" dirty="0" smtClean="0"/>
            </a:br>
            <a:r>
              <a:rPr lang="en-GB" dirty="0" smtClean="0"/>
              <a:t>easier to use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Façade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3512935"/>
            <a:ext cx="4038600" cy="28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Façade Class (1)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122612" y="1295400"/>
            <a:ext cx="6007147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</a:t>
            </a:r>
            <a:r>
              <a:rPr lang="en-GB" dirty="0" smtClean="0"/>
              <a:t>Facade</a:t>
            </a:r>
            <a:endParaRPr lang="en-US" dirty="0" smtClean="0"/>
          </a:p>
          <a:p>
            <a:r>
              <a:rPr lang="en-US" dirty="0" smtClean="0"/>
              <a:t>{</a:t>
            </a:r>
            <a:endParaRPr lang="bg-BG" dirty="0"/>
          </a:p>
          <a:p>
            <a:r>
              <a:rPr lang="en-GB" dirty="0" smtClean="0"/>
              <a:t>  private </a:t>
            </a:r>
            <a:r>
              <a:rPr lang="en-GB" noProof="1" smtClean="0"/>
              <a:t>SubSystemOne</a:t>
            </a:r>
            <a:r>
              <a:rPr lang="en-GB" dirty="0" smtClean="0"/>
              <a:t> </a:t>
            </a:r>
            <a:r>
              <a:rPr lang="en-GB" dirty="0"/>
              <a:t>_one;</a:t>
            </a:r>
          </a:p>
          <a:p>
            <a:r>
              <a:rPr lang="en-GB" dirty="0" smtClean="0"/>
              <a:t>  private </a:t>
            </a:r>
            <a:r>
              <a:rPr lang="en-GB" noProof="1" smtClean="0"/>
              <a:t>SubSystemTwo</a:t>
            </a:r>
            <a:r>
              <a:rPr lang="en-GB" dirty="0" smtClean="0"/>
              <a:t> </a:t>
            </a:r>
            <a:r>
              <a:rPr lang="en-GB" dirty="0"/>
              <a:t>_two</a:t>
            </a:r>
            <a:r>
              <a:rPr lang="en-GB" dirty="0" smtClean="0"/>
              <a:t>;</a:t>
            </a:r>
          </a:p>
          <a:p>
            <a:endParaRPr lang="en-GB" dirty="0"/>
          </a:p>
          <a:p>
            <a:r>
              <a:rPr lang="en-GB" dirty="0" smtClean="0"/>
              <a:t>  public </a:t>
            </a:r>
            <a:r>
              <a:rPr lang="en-GB" dirty="0"/>
              <a:t>Facade</a:t>
            </a:r>
            <a:r>
              <a:rPr lang="en-GB" dirty="0" smtClean="0"/>
              <a:t>()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{</a:t>
            </a:r>
            <a:endParaRPr lang="bg-BG" dirty="0"/>
          </a:p>
          <a:p>
            <a:r>
              <a:rPr lang="en-GB" dirty="0" smtClean="0"/>
              <a:t>    _</a:t>
            </a:r>
            <a:r>
              <a:rPr lang="en-GB" dirty="0"/>
              <a:t>one = new </a:t>
            </a:r>
            <a:r>
              <a:rPr lang="en-GB" noProof="1" smtClean="0"/>
              <a:t>SubSystemOne</a:t>
            </a:r>
            <a:r>
              <a:rPr lang="en-GB" dirty="0" smtClean="0"/>
              <a:t>();</a:t>
            </a:r>
            <a:endParaRPr lang="en-GB" dirty="0"/>
          </a:p>
          <a:p>
            <a:r>
              <a:rPr lang="en-GB" dirty="0" smtClean="0"/>
              <a:t>    _</a:t>
            </a:r>
            <a:r>
              <a:rPr lang="en-GB" dirty="0"/>
              <a:t>two = new </a:t>
            </a:r>
            <a:r>
              <a:rPr lang="en-GB" noProof="1" smtClean="0"/>
              <a:t>SubSystemTwo</a:t>
            </a:r>
            <a:r>
              <a:rPr lang="en-GB" dirty="0" smtClean="0"/>
              <a:t>();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663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Façade Class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1625147"/>
            <a:ext cx="8235061" cy="47720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 </a:t>
            </a:r>
            <a:r>
              <a:rPr lang="en-GB" dirty="0" smtClean="0"/>
              <a:t> public </a:t>
            </a:r>
            <a:r>
              <a:rPr lang="en-GB" dirty="0"/>
              <a:t>void </a:t>
            </a:r>
            <a:r>
              <a:rPr lang="en-GB" noProof="1" smtClean="0"/>
              <a:t>MethodA</a:t>
            </a:r>
            <a:r>
              <a:rPr lang="en-GB" dirty="0" smtClean="0"/>
              <a:t>()</a:t>
            </a:r>
            <a:r>
              <a:rPr lang="en-US" dirty="0" smtClean="0"/>
              <a:t> </a:t>
            </a:r>
            <a:r>
              <a:rPr lang="en-US" dirty="0"/>
              <a:t>{</a:t>
            </a:r>
            <a:endParaRPr lang="bg-BG" dirty="0"/>
          </a:p>
          <a:p>
            <a:r>
              <a:rPr lang="en-GB" dirty="0" smtClean="0"/>
              <a:t>    </a:t>
            </a:r>
            <a:r>
              <a:rPr lang="en-GB" noProof="1" smtClean="0"/>
              <a:t>Console.WriteLine</a:t>
            </a:r>
            <a:r>
              <a:rPr lang="en-GB" dirty="0" smtClean="0"/>
              <a:t>("\</a:t>
            </a:r>
            <a:r>
              <a:rPr lang="en-GB" noProof="1" smtClean="0"/>
              <a:t>nMethodA</a:t>
            </a:r>
            <a:r>
              <a:rPr lang="en-GB" dirty="0" smtClean="0"/>
              <a:t>() </a:t>
            </a:r>
            <a:r>
              <a:rPr lang="en-GB" dirty="0"/>
              <a:t>---- ");</a:t>
            </a:r>
          </a:p>
          <a:p>
            <a:r>
              <a:rPr lang="en-GB" dirty="0" smtClean="0"/>
              <a:t>    _</a:t>
            </a:r>
            <a:r>
              <a:rPr lang="en-GB" noProof="1" smtClean="0"/>
              <a:t>one.MethodOne</a:t>
            </a:r>
            <a:r>
              <a:rPr lang="en-GB" dirty="0" smtClean="0"/>
              <a:t>();</a:t>
            </a:r>
            <a:endParaRPr lang="en-GB" dirty="0"/>
          </a:p>
          <a:p>
            <a:r>
              <a:rPr lang="en-GB" dirty="0" smtClean="0"/>
              <a:t>    _</a:t>
            </a:r>
            <a:r>
              <a:rPr lang="en-GB" noProof="1" smtClean="0"/>
              <a:t>two.MethodTwo</a:t>
            </a:r>
            <a:r>
              <a:rPr lang="en-GB" dirty="0" smtClean="0"/>
              <a:t>();</a:t>
            </a:r>
            <a:r>
              <a:rPr lang="en-US" dirty="0" smtClean="0"/>
              <a:t> }</a:t>
            </a:r>
          </a:p>
          <a:p>
            <a:endParaRPr lang="bg-BG" dirty="0"/>
          </a:p>
          <a:p>
            <a:r>
              <a:rPr lang="en-GB" dirty="0" smtClean="0"/>
              <a:t>  public </a:t>
            </a:r>
            <a:r>
              <a:rPr lang="en-GB" dirty="0"/>
              <a:t>void </a:t>
            </a:r>
            <a:r>
              <a:rPr lang="en-GB" noProof="1" smtClean="0"/>
              <a:t>MethodB</a:t>
            </a:r>
            <a:r>
              <a:rPr lang="en-GB" dirty="0" smtClean="0"/>
              <a:t>()</a:t>
            </a:r>
            <a:r>
              <a:rPr lang="en-US" dirty="0" smtClean="0"/>
              <a:t> </a:t>
            </a:r>
            <a:r>
              <a:rPr lang="en-US" dirty="0"/>
              <a:t>{</a:t>
            </a:r>
            <a:endParaRPr lang="bg-BG" dirty="0"/>
          </a:p>
          <a:p>
            <a:r>
              <a:rPr lang="en-GB" dirty="0" smtClean="0"/>
              <a:t>    </a:t>
            </a:r>
            <a:r>
              <a:rPr lang="en-GB" noProof="1" smtClean="0"/>
              <a:t>Console.WriteLine</a:t>
            </a:r>
            <a:r>
              <a:rPr lang="en-GB" dirty="0" smtClean="0"/>
              <a:t>("\</a:t>
            </a:r>
            <a:r>
              <a:rPr lang="en-GB" noProof="1" smtClean="0"/>
              <a:t>nMethodB</a:t>
            </a:r>
            <a:r>
              <a:rPr lang="en-GB" dirty="0" smtClean="0"/>
              <a:t>() </a:t>
            </a:r>
            <a:r>
              <a:rPr lang="en-GB" dirty="0"/>
              <a:t>---- ");</a:t>
            </a:r>
          </a:p>
          <a:p>
            <a:r>
              <a:rPr lang="en-GB" dirty="0" smtClean="0"/>
              <a:t>    _</a:t>
            </a:r>
            <a:r>
              <a:rPr lang="en-GB" noProof="1" smtClean="0"/>
              <a:t>two.MethodTwo</a:t>
            </a:r>
            <a:r>
              <a:rPr lang="en-GB" dirty="0" smtClean="0"/>
              <a:t>();</a:t>
            </a:r>
            <a:r>
              <a:rPr lang="en-US" dirty="0" smtClean="0"/>
              <a:t> }</a:t>
            </a:r>
          </a:p>
          <a:p>
            <a:r>
              <a:rPr lang="en-US" dirty="0" smtClean="0"/>
              <a:t>}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6668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Classes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65212" y="1206519"/>
            <a:ext cx="9207547" cy="26796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</a:t>
            </a:r>
            <a:r>
              <a:rPr lang="en-GB" noProof="1" smtClean="0"/>
              <a:t>SubSystemOne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{</a:t>
            </a:r>
            <a:endParaRPr lang="bg-BG" dirty="0"/>
          </a:p>
          <a:p>
            <a:r>
              <a:rPr lang="en-GB" dirty="0" smtClean="0"/>
              <a:t>  public </a:t>
            </a:r>
            <a:r>
              <a:rPr lang="en-GB" dirty="0"/>
              <a:t>void </a:t>
            </a:r>
            <a:r>
              <a:rPr lang="en-GB" noProof="1" smtClean="0"/>
              <a:t>MethodOne</a:t>
            </a:r>
            <a:r>
              <a:rPr lang="en-GB" dirty="0" smtClean="0"/>
              <a:t>()</a:t>
            </a:r>
            <a:endParaRPr lang="bg-BG" dirty="0"/>
          </a:p>
          <a:p>
            <a:r>
              <a:rPr lang="en-GB" dirty="0" smtClean="0"/>
              <a:t>    =&gt; </a:t>
            </a:r>
            <a:r>
              <a:rPr lang="en-GB" noProof="1" smtClean="0"/>
              <a:t>Console.WriteLine</a:t>
            </a:r>
            <a:r>
              <a:rPr lang="en-GB" dirty="0" smtClean="0"/>
              <a:t>(" </a:t>
            </a:r>
            <a:r>
              <a:rPr lang="en-GB" noProof="1" smtClean="0"/>
              <a:t>SubSystemOne</a:t>
            </a:r>
            <a:r>
              <a:rPr lang="en-GB" dirty="0" smtClean="0"/>
              <a:t> </a:t>
            </a:r>
            <a:r>
              <a:rPr lang="en-GB" dirty="0"/>
              <a:t>Method</a:t>
            </a:r>
            <a:r>
              <a:rPr lang="en-GB" dirty="0" smtClean="0"/>
              <a:t>");</a:t>
            </a:r>
            <a:endParaRPr lang="en-US" dirty="0"/>
          </a:p>
          <a:p>
            <a:r>
              <a:rPr lang="en-US" dirty="0" smtClean="0"/>
              <a:t>}</a:t>
            </a:r>
            <a:endParaRPr lang="en-US" sz="1800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065211" y="4038600"/>
            <a:ext cx="9207547" cy="26796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</a:t>
            </a:r>
            <a:r>
              <a:rPr lang="en-GB" noProof="1" smtClean="0"/>
              <a:t>SubSystemTwo</a:t>
            </a:r>
          </a:p>
          <a:p>
            <a:r>
              <a:rPr lang="en-US" dirty="0" smtClean="0"/>
              <a:t>{</a:t>
            </a:r>
            <a:endParaRPr lang="bg-BG" dirty="0"/>
          </a:p>
          <a:p>
            <a:r>
              <a:rPr lang="en-GB" dirty="0" smtClean="0"/>
              <a:t>  public </a:t>
            </a:r>
            <a:r>
              <a:rPr lang="en-GB" dirty="0"/>
              <a:t>void </a:t>
            </a:r>
            <a:r>
              <a:rPr lang="en-GB" noProof="1" smtClean="0"/>
              <a:t>MethodTwo</a:t>
            </a:r>
            <a:r>
              <a:rPr lang="en-GB" dirty="0" smtClean="0"/>
              <a:t>()</a:t>
            </a:r>
            <a:endParaRPr lang="bg-BG" dirty="0"/>
          </a:p>
          <a:p>
            <a:r>
              <a:rPr lang="en-GB" dirty="0" smtClean="0"/>
              <a:t>    =&gt; </a:t>
            </a:r>
            <a:r>
              <a:rPr lang="en-GB" noProof="1" smtClean="0"/>
              <a:t>Console.WriteLine</a:t>
            </a:r>
            <a:r>
              <a:rPr lang="en-GB" dirty="0" smtClean="0"/>
              <a:t>(" </a:t>
            </a:r>
            <a:r>
              <a:rPr lang="en-GB" noProof="1" smtClean="0"/>
              <a:t>SubSystemTwo</a:t>
            </a:r>
            <a:r>
              <a:rPr lang="en-GB" dirty="0" smtClean="0"/>
              <a:t> </a:t>
            </a:r>
            <a:r>
              <a:rPr lang="en-GB" dirty="0"/>
              <a:t>Method</a:t>
            </a:r>
            <a:r>
              <a:rPr lang="en-GB" dirty="0" smtClean="0"/>
              <a:t>");</a:t>
            </a:r>
            <a:endParaRPr lang="en-US" dirty="0"/>
          </a:p>
          <a:p>
            <a:r>
              <a:rPr lang="en-US" dirty="0" smtClean="0"/>
              <a:t>}</a:t>
            </a:r>
            <a:endParaRPr lang="en-US" sz="1800" noProof="1"/>
          </a:p>
        </p:txBody>
      </p:sp>
    </p:spTree>
    <p:extLst>
      <p:ext uri="{BB962C8B-B14F-4D97-AF65-F5344CB8AC3E}">
        <p14:creationId xmlns:p14="http://schemas.microsoft.com/office/powerpoint/2010/main" val="21576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E157-6C8A-4802-A6DE-28D4534C0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Allows to </a:t>
            </a:r>
            <a:r>
              <a:rPr lang="en-GB" b="1" dirty="0" smtClean="0">
                <a:solidFill>
                  <a:schemeClr val="bg1"/>
                </a:solidFill>
              </a:rPr>
              <a:t>combine</a:t>
            </a:r>
            <a:r>
              <a:rPr lang="en-GB" dirty="0" smtClean="0"/>
              <a:t> different types of objects in tree structures</a:t>
            </a:r>
          </a:p>
          <a:p>
            <a:r>
              <a:rPr lang="en-GB" dirty="0" smtClean="0"/>
              <a:t>Gives the possibility to treat the </a:t>
            </a:r>
            <a:r>
              <a:rPr lang="en-GB" b="1" dirty="0" smtClean="0">
                <a:solidFill>
                  <a:schemeClr val="bg1"/>
                </a:solidFill>
              </a:rPr>
              <a:t>same object(s)</a:t>
            </a:r>
          </a:p>
          <a:p>
            <a:r>
              <a:rPr lang="en-GB" dirty="0" smtClean="0"/>
              <a:t>Used when</a:t>
            </a:r>
          </a:p>
          <a:p>
            <a:pPr lvl="1"/>
            <a:r>
              <a:rPr lang="en-GB" dirty="0" smtClean="0"/>
              <a:t>You have different objects that you</a:t>
            </a:r>
            <a:br>
              <a:rPr lang="en-GB" dirty="0" smtClean="0"/>
            </a:br>
            <a:r>
              <a:rPr lang="en-GB" dirty="0" smtClean="0"/>
              <a:t>want to </a:t>
            </a:r>
            <a:r>
              <a:rPr lang="en-GB" b="1" dirty="0" smtClean="0">
                <a:solidFill>
                  <a:schemeClr val="bg1"/>
                </a:solidFill>
              </a:rPr>
              <a:t>treat the same way</a:t>
            </a:r>
          </a:p>
          <a:p>
            <a:pPr lvl="1"/>
            <a:r>
              <a:rPr lang="en-GB" dirty="0" smtClean="0"/>
              <a:t>You want to present </a:t>
            </a:r>
            <a:r>
              <a:rPr lang="en-GB" b="1" dirty="0" smtClean="0">
                <a:solidFill>
                  <a:schemeClr val="bg1"/>
                </a:solidFill>
              </a:rPr>
              <a:t>hierarchy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of objects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30" y="2667000"/>
            <a:ext cx="42767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 Abstract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1376066"/>
            <a:ext cx="7912147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abstract class </a:t>
            </a:r>
            <a:r>
              <a:rPr lang="en-GB" dirty="0" smtClean="0"/>
              <a:t>Component</a:t>
            </a:r>
            <a:r>
              <a:rPr lang="en-US" dirty="0" smtClean="0"/>
              <a:t> {</a:t>
            </a:r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protected </a:t>
            </a:r>
            <a:r>
              <a:rPr lang="en-GB" dirty="0"/>
              <a:t>string name</a:t>
            </a:r>
            <a:r>
              <a:rPr lang="en-GB" dirty="0" smtClean="0"/>
              <a:t>;</a:t>
            </a:r>
          </a:p>
          <a:p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Component(string name</a:t>
            </a:r>
            <a:r>
              <a:rPr lang="en-GB" dirty="0" smtClean="0"/>
              <a:t>)</a:t>
            </a:r>
            <a:r>
              <a:rPr lang="en-US" dirty="0" smtClean="0"/>
              <a:t> {</a:t>
            </a:r>
            <a:endParaRPr lang="bg-BG" dirty="0"/>
          </a:p>
          <a:p>
            <a:r>
              <a:rPr lang="en-GB" dirty="0"/>
              <a:t>      </a:t>
            </a:r>
            <a:r>
              <a:rPr lang="en-GB" dirty="0" smtClean="0"/>
              <a:t>this.name </a:t>
            </a:r>
            <a:r>
              <a:rPr lang="en-GB" dirty="0"/>
              <a:t>= name</a:t>
            </a:r>
            <a:r>
              <a:rPr lang="en-GB" dirty="0" smtClean="0"/>
              <a:t>;</a:t>
            </a:r>
            <a:r>
              <a:rPr lang="en-US" dirty="0" smtClean="0"/>
              <a:t> }</a:t>
            </a:r>
          </a:p>
          <a:p>
            <a:endParaRPr lang="bg-BG" dirty="0"/>
          </a:p>
          <a:p>
            <a:r>
              <a:rPr lang="en-US" dirty="0"/>
              <a:t>  </a:t>
            </a:r>
            <a:r>
              <a:rPr lang="en-US" dirty="0" smtClean="0"/>
              <a:t>public </a:t>
            </a:r>
            <a:r>
              <a:rPr lang="en-US" dirty="0"/>
              <a:t>abstract void Add(Component c);</a:t>
            </a:r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abstract void Remove(Component c);</a:t>
            </a:r>
          </a:p>
          <a:p>
            <a:r>
              <a:rPr lang="en-US" dirty="0"/>
              <a:t>  </a:t>
            </a:r>
            <a:r>
              <a:rPr lang="en-US" dirty="0" smtClean="0"/>
              <a:t>public </a:t>
            </a:r>
            <a:r>
              <a:rPr lang="en-US" dirty="0"/>
              <a:t>abstract void Display(</a:t>
            </a:r>
            <a:r>
              <a:rPr lang="en-US" dirty="0" err="1"/>
              <a:t>int</a:t>
            </a:r>
            <a:r>
              <a:rPr lang="en-US" dirty="0"/>
              <a:t> depth);</a:t>
            </a:r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Composite Class (1)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307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78248"/>
            <a:ext cx="10426747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Composite : </a:t>
            </a:r>
            <a:r>
              <a:rPr lang="en-GB" dirty="0" smtClean="0"/>
              <a:t>Component</a:t>
            </a:r>
            <a:r>
              <a:rPr lang="en-US" dirty="0" smtClean="0"/>
              <a:t> {</a:t>
            </a:r>
            <a:endParaRPr lang="bg-BG" dirty="0"/>
          </a:p>
          <a:p>
            <a:r>
              <a:rPr lang="en-US" dirty="0"/>
              <a:t>  </a:t>
            </a:r>
            <a:r>
              <a:rPr lang="en-US" dirty="0" smtClean="0"/>
              <a:t>private </a:t>
            </a:r>
            <a:r>
              <a:rPr lang="en-US" dirty="0"/>
              <a:t>List&lt;Component&gt; _children </a:t>
            </a:r>
            <a:r>
              <a:rPr lang="en-US" dirty="0" smtClean="0"/>
              <a:t>= new </a:t>
            </a:r>
            <a:r>
              <a:rPr lang="en-US" dirty="0"/>
              <a:t>List&lt;Component</a:t>
            </a:r>
            <a:r>
              <a:rPr lang="en-US" dirty="0" smtClean="0"/>
              <a:t>&gt;();</a:t>
            </a:r>
          </a:p>
          <a:p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Composite(string name) : base(name</a:t>
            </a:r>
            <a:r>
              <a:rPr lang="en-GB" dirty="0" smtClean="0"/>
              <a:t>)</a:t>
            </a:r>
            <a:r>
              <a:rPr lang="en-US" dirty="0" smtClean="0"/>
              <a:t> { }</a:t>
            </a:r>
          </a:p>
          <a:p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override void Add(Component component</a:t>
            </a:r>
            <a:r>
              <a:rPr lang="en-GB" dirty="0" smtClean="0"/>
              <a:t>)</a:t>
            </a:r>
            <a:endParaRPr lang="bg-BG" dirty="0"/>
          </a:p>
          <a:p>
            <a:r>
              <a:rPr lang="en-GB" dirty="0"/>
              <a:t>     </a:t>
            </a:r>
            <a:r>
              <a:rPr lang="en-GB" dirty="0" smtClean="0"/>
              <a:t> =&gt; _</a:t>
            </a:r>
            <a:r>
              <a:rPr lang="en-GB" noProof="1" smtClean="0"/>
              <a:t>children.Add(component</a:t>
            </a:r>
            <a:r>
              <a:rPr lang="en-GB" dirty="0" smtClean="0"/>
              <a:t>);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en-US" dirty="0"/>
              <a:t>  </a:t>
            </a:r>
            <a:r>
              <a:rPr lang="en-US" dirty="0" smtClean="0"/>
              <a:t>public </a:t>
            </a:r>
            <a:r>
              <a:rPr lang="en-US" dirty="0"/>
              <a:t>override void Remove(Component component</a:t>
            </a:r>
            <a:r>
              <a:rPr lang="en-US" dirty="0" smtClean="0"/>
              <a:t>)</a:t>
            </a:r>
            <a:endParaRPr lang="bg-BG" dirty="0"/>
          </a:p>
          <a:p>
            <a:r>
              <a:rPr lang="en-GB" dirty="0"/>
              <a:t>      </a:t>
            </a:r>
            <a:r>
              <a:rPr lang="en-GB" dirty="0" smtClean="0"/>
              <a:t>=&gt; _</a:t>
            </a:r>
            <a:r>
              <a:rPr lang="en-GB" noProof="1" smtClean="0"/>
              <a:t>children.Remove(component</a:t>
            </a:r>
            <a:r>
              <a:rPr lang="en-GB" dirty="0" smtClean="0"/>
              <a:t>);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09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Composite Class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78248"/>
            <a:ext cx="10426747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dirty="0"/>
              <a:t>public override void </a:t>
            </a:r>
            <a:r>
              <a:rPr lang="en-US" noProof="1" smtClean="0"/>
              <a:t>Display(int</a:t>
            </a:r>
            <a:r>
              <a:rPr lang="en-US" dirty="0" smtClean="0"/>
              <a:t> </a:t>
            </a:r>
            <a:r>
              <a:rPr lang="en-US" dirty="0"/>
              <a:t>depth)</a:t>
            </a:r>
          </a:p>
          <a:p>
            <a:r>
              <a:rPr lang="bg-BG" dirty="0"/>
              <a:t>  </a:t>
            </a:r>
            <a:r>
              <a:rPr lang="bg-BG" dirty="0" smtClean="0"/>
              <a:t>{</a:t>
            </a:r>
            <a:endParaRPr lang="bg-BG" dirty="0"/>
          </a:p>
          <a:p>
            <a:r>
              <a:rPr lang="en-GB" dirty="0" smtClean="0"/>
              <a:t>    </a:t>
            </a:r>
            <a:r>
              <a:rPr lang="en-GB" noProof="1" smtClean="0"/>
              <a:t>Console.WriteLine</a:t>
            </a:r>
            <a:r>
              <a:rPr lang="en-GB" dirty="0" smtClean="0"/>
              <a:t>(new </a:t>
            </a:r>
            <a:r>
              <a:rPr lang="en-GB" dirty="0"/>
              <a:t>String('-', depth) + name);</a:t>
            </a:r>
          </a:p>
          <a:p>
            <a:endParaRPr lang="bg-BG" dirty="0"/>
          </a:p>
          <a:p>
            <a:r>
              <a:rPr lang="en-US" dirty="0" smtClean="0"/>
              <a:t>    </a:t>
            </a:r>
            <a:r>
              <a:rPr lang="en-US" noProof="1" smtClean="0"/>
              <a:t>foreach</a:t>
            </a:r>
            <a:r>
              <a:rPr lang="en-US" dirty="0" smtClean="0"/>
              <a:t> </a:t>
            </a:r>
            <a:r>
              <a:rPr lang="en-US" dirty="0"/>
              <a:t>(Component </a:t>
            </a:r>
            <a:r>
              <a:rPr lang="en-US" noProof="1" smtClean="0"/>
              <a:t>component</a:t>
            </a:r>
            <a:r>
              <a:rPr lang="en-US" dirty="0" smtClean="0"/>
              <a:t> </a:t>
            </a:r>
            <a:r>
              <a:rPr lang="en-US" dirty="0"/>
              <a:t>in _children)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bg-BG" dirty="0" smtClean="0"/>
              <a:t>{</a:t>
            </a:r>
            <a:endParaRPr lang="bg-BG" dirty="0"/>
          </a:p>
          <a:p>
            <a:r>
              <a:rPr lang="en-GB" dirty="0" smtClean="0"/>
              <a:t>      </a:t>
            </a:r>
            <a:r>
              <a:rPr lang="en-GB" noProof="1" smtClean="0"/>
              <a:t>component.Display(depth</a:t>
            </a:r>
            <a:r>
              <a:rPr lang="en-GB" dirty="0" smtClean="0"/>
              <a:t> </a:t>
            </a:r>
            <a:r>
              <a:rPr lang="en-GB" dirty="0"/>
              <a:t>+ 2);</a:t>
            </a:r>
          </a:p>
          <a:p>
            <a:r>
              <a:rPr lang="en-US" dirty="0" smtClean="0"/>
              <a:t>    </a:t>
            </a:r>
            <a:r>
              <a:rPr lang="bg-BG" dirty="0" smtClean="0"/>
              <a:t>}</a:t>
            </a:r>
            <a:endParaRPr lang="bg-BG" dirty="0"/>
          </a:p>
          <a:p>
            <a:r>
              <a:rPr lang="en-US" dirty="0" smtClean="0"/>
              <a:t>  </a:t>
            </a:r>
            <a:r>
              <a:rPr lang="bg-BG" dirty="0" smtClean="0"/>
              <a:t>}</a:t>
            </a:r>
            <a:endParaRPr lang="bg-BG" dirty="0"/>
          </a:p>
          <a:p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123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Leaf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78248"/>
            <a:ext cx="10426747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Leaf : </a:t>
            </a:r>
            <a:r>
              <a:rPr lang="en-GB" dirty="0" smtClean="0"/>
              <a:t>Component</a:t>
            </a:r>
            <a:r>
              <a:rPr lang="en-US" dirty="0" smtClean="0"/>
              <a:t> {</a:t>
            </a:r>
            <a:endParaRPr lang="bg-BG" dirty="0"/>
          </a:p>
          <a:p>
            <a:r>
              <a:rPr lang="en-GB" dirty="0"/>
              <a:t> </a:t>
            </a:r>
            <a:r>
              <a:rPr lang="en-GB" dirty="0" smtClean="0"/>
              <a:t> public </a:t>
            </a:r>
            <a:r>
              <a:rPr lang="en-GB" dirty="0"/>
              <a:t>Leaf(string name</a:t>
            </a:r>
            <a:r>
              <a:rPr lang="en-GB" dirty="0" smtClean="0"/>
              <a:t>) : </a:t>
            </a:r>
            <a:r>
              <a:rPr lang="en-GB" dirty="0"/>
              <a:t>base(name</a:t>
            </a:r>
            <a:r>
              <a:rPr lang="en-GB" dirty="0" smtClean="0"/>
              <a:t>)</a:t>
            </a:r>
            <a:r>
              <a:rPr lang="en-US" dirty="0" smtClean="0"/>
              <a:t> { }</a:t>
            </a:r>
            <a:endParaRPr lang="bg-BG" dirty="0"/>
          </a:p>
          <a:p>
            <a:endParaRPr lang="bg-BG" dirty="0"/>
          </a:p>
          <a:p>
            <a:r>
              <a:rPr lang="en-US" dirty="0"/>
              <a:t>  </a:t>
            </a:r>
            <a:r>
              <a:rPr lang="en-US" dirty="0" smtClean="0"/>
              <a:t>public </a:t>
            </a:r>
            <a:r>
              <a:rPr lang="en-US" dirty="0"/>
              <a:t>override void Add(Component c)</a:t>
            </a:r>
          </a:p>
          <a:p>
            <a:r>
              <a:rPr lang="en-US" dirty="0" smtClean="0"/>
              <a:t>    =&gt; </a:t>
            </a:r>
            <a:r>
              <a:rPr lang="en-US" noProof="1" smtClean="0"/>
              <a:t>Console.WriteLine</a:t>
            </a:r>
            <a:r>
              <a:rPr lang="en-US" dirty="0" smtClean="0"/>
              <a:t>("</a:t>
            </a:r>
            <a:r>
              <a:rPr lang="en-US" dirty="0"/>
              <a:t>Cannot add to a leaf</a:t>
            </a:r>
            <a:r>
              <a:rPr lang="en-US" dirty="0" smtClean="0"/>
              <a:t>");</a:t>
            </a:r>
            <a:endParaRPr lang="bg-BG" dirty="0"/>
          </a:p>
          <a:p>
            <a:r>
              <a:rPr lang="en-US" dirty="0"/>
              <a:t>  </a:t>
            </a:r>
            <a:r>
              <a:rPr lang="en-US" dirty="0" smtClean="0"/>
              <a:t>public </a:t>
            </a:r>
            <a:r>
              <a:rPr lang="en-US" dirty="0"/>
              <a:t>override void Remove(Component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=&gt; </a:t>
            </a:r>
            <a:r>
              <a:rPr lang="en-US" noProof="1" smtClean="0"/>
              <a:t>Console.WriteLine</a:t>
            </a:r>
            <a:r>
              <a:rPr lang="en-US" dirty="0" smtClean="0"/>
              <a:t>("</a:t>
            </a:r>
            <a:r>
              <a:rPr lang="en-US" dirty="0"/>
              <a:t>Cannot remove from a leaf</a:t>
            </a:r>
            <a:r>
              <a:rPr lang="en-US" dirty="0" smtClean="0"/>
              <a:t>");</a:t>
            </a:r>
            <a:r>
              <a:rPr lang="bg-BG" dirty="0" smtClean="0"/>
              <a:t> </a:t>
            </a:r>
            <a:endParaRPr lang="bg-BG" dirty="0"/>
          </a:p>
          <a:p>
            <a:r>
              <a:rPr lang="en-US" dirty="0"/>
              <a:t>  </a:t>
            </a:r>
            <a:r>
              <a:rPr lang="en-US" dirty="0" smtClean="0"/>
              <a:t>public </a:t>
            </a:r>
            <a:r>
              <a:rPr lang="en-US" dirty="0"/>
              <a:t>override void </a:t>
            </a:r>
            <a:r>
              <a:rPr lang="en-US" noProof="1" smtClean="0"/>
              <a:t>Display(int</a:t>
            </a:r>
            <a:r>
              <a:rPr lang="en-US" dirty="0" smtClean="0"/>
              <a:t> </a:t>
            </a:r>
            <a:r>
              <a:rPr lang="en-US" dirty="0"/>
              <a:t>depth</a:t>
            </a:r>
            <a:r>
              <a:rPr lang="en-US" dirty="0" smtClean="0"/>
              <a:t>)</a:t>
            </a:r>
          </a:p>
          <a:p>
            <a:r>
              <a:rPr lang="en-GB" dirty="0" smtClean="0"/>
              <a:t>    =&gt; </a:t>
            </a:r>
            <a:r>
              <a:rPr lang="en-GB" noProof="1" smtClean="0"/>
              <a:t>Console.WriteLine(new</a:t>
            </a:r>
            <a:r>
              <a:rPr lang="en-GB" dirty="0" smtClean="0"/>
              <a:t> String('-', depth) + name);</a:t>
            </a:r>
          </a:p>
          <a:p>
            <a:r>
              <a:rPr lang="bg-BG" dirty="0" smtClean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97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Commands </a:t>
            </a:r>
            <a:r>
              <a:rPr lang="bg-BG"/>
              <a:t>– </a:t>
            </a:r>
            <a:r>
              <a:rPr lang="en-US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6080" y="1524000"/>
            <a:ext cx="11161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InsertProject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(string name, string description, DateTime startDate)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"(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@end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766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Behavioral Patterns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1447800"/>
            <a:ext cx="2269081" cy="22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10049240" cy="5276048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Concerned with </a:t>
            </a:r>
            <a:r>
              <a:rPr lang="en-US" b="1" dirty="0" smtClean="0">
                <a:solidFill>
                  <a:schemeClr val="bg1"/>
                </a:solidFill>
              </a:rPr>
              <a:t>interaction</a:t>
            </a:r>
            <a:r>
              <a:rPr lang="en-US" dirty="0" smtClean="0"/>
              <a:t> between objects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Either with the </a:t>
            </a:r>
            <a:r>
              <a:rPr lang="en-US" b="1" dirty="0" smtClean="0">
                <a:solidFill>
                  <a:schemeClr val="bg1"/>
                </a:solidFill>
              </a:rPr>
              <a:t>assignment of responsibilities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between objects</a:t>
            </a:r>
          </a:p>
          <a:p>
            <a:pPr marL="990266" lvl="1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Or </a:t>
            </a:r>
            <a:r>
              <a:rPr lang="en-US" b="1" dirty="0" smtClean="0">
                <a:solidFill>
                  <a:schemeClr val="bg1"/>
                </a:solidFill>
              </a:rPr>
              <a:t>encapsulating behavior </a:t>
            </a:r>
            <a:r>
              <a:rPr lang="en-US" dirty="0" smtClean="0"/>
              <a:t>in an object and</a:t>
            </a:r>
            <a:br>
              <a:rPr lang="en-US" dirty="0" smtClean="0"/>
            </a:br>
            <a:r>
              <a:rPr lang="en-US" dirty="0" smtClean="0"/>
              <a:t>delegating requests to it</a:t>
            </a:r>
          </a:p>
          <a:p>
            <a:pPr marL="457200" indent="-457200">
              <a:lnSpc>
                <a:spcPct val="100000"/>
              </a:lnSpc>
              <a:buClr>
                <a:srgbClr val="234465"/>
              </a:buClr>
            </a:pPr>
            <a:r>
              <a:rPr lang="en-US" dirty="0" smtClean="0"/>
              <a:t>Increases </a:t>
            </a:r>
            <a:r>
              <a:rPr lang="en-US" b="1" dirty="0" smtClean="0">
                <a:solidFill>
                  <a:schemeClr val="bg1"/>
                </a:solidFill>
              </a:rPr>
              <a:t>flexibility</a:t>
            </a:r>
            <a:r>
              <a:rPr lang="en-US" dirty="0" smtClean="0"/>
              <a:t> in carrying out cross-classes</a:t>
            </a:r>
            <a:br>
              <a:rPr lang="en-US" dirty="0" smtClean="0"/>
            </a:br>
            <a:r>
              <a:rPr lang="en-US" dirty="0" smtClean="0"/>
              <a:t>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E157-6C8A-4802-A6DE-28D4534C0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An object </a:t>
            </a:r>
            <a:r>
              <a:rPr lang="en-GB" b="1" dirty="0" smtClean="0">
                <a:solidFill>
                  <a:schemeClr val="bg1"/>
                </a:solidFill>
              </a:rPr>
              <a:t>encapsulates</a:t>
            </a:r>
            <a:r>
              <a:rPr lang="en-GB" dirty="0" smtClean="0"/>
              <a:t> all the information needed to call</a:t>
            </a:r>
            <a:br>
              <a:rPr lang="en-GB" dirty="0" smtClean="0"/>
            </a:br>
            <a:r>
              <a:rPr lang="en-GB" dirty="0" smtClean="0"/>
              <a:t>a method at a later time</a:t>
            </a:r>
          </a:p>
          <a:p>
            <a:pPr lvl="1"/>
            <a:r>
              <a:rPr lang="en-GB" dirty="0" smtClean="0"/>
              <a:t>Lets you </a:t>
            </a:r>
            <a:r>
              <a:rPr lang="en-GB" b="1" dirty="0" smtClean="0">
                <a:solidFill>
                  <a:schemeClr val="bg1"/>
                </a:solidFill>
              </a:rPr>
              <a:t>parameterize</a:t>
            </a:r>
            <a:r>
              <a:rPr lang="en-GB" dirty="0" smtClean="0"/>
              <a:t> clients with different requests,</a:t>
            </a:r>
            <a:br>
              <a:rPr lang="en-GB" dirty="0" smtClean="0"/>
            </a:br>
            <a:r>
              <a:rPr lang="en-GB" dirty="0" smtClean="0"/>
              <a:t>queue or log requests, and support undoable operations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88" y="3801788"/>
            <a:ext cx="4286249" cy="28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Command Abstract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809980" y="1594667"/>
            <a:ext cx="6921547" cy="47720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abstract class Command</a:t>
            </a:r>
          </a:p>
          <a:p>
            <a:r>
              <a:rPr lang="bg-BG" dirty="0" smtClean="0"/>
              <a:t>{</a:t>
            </a:r>
            <a:endParaRPr lang="en-US" dirty="0" smtClean="0"/>
          </a:p>
          <a:p>
            <a:r>
              <a:rPr lang="en-GB" dirty="0" smtClean="0"/>
              <a:t>  protected </a:t>
            </a:r>
            <a:r>
              <a:rPr lang="en-GB" dirty="0"/>
              <a:t>Receiver </a:t>
            </a:r>
            <a:r>
              <a:rPr lang="en-GB" noProof="1" smtClean="0"/>
              <a:t>receiver</a:t>
            </a:r>
            <a:r>
              <a:rPr lang="en-GB" dirty="0" smtClean="0"/>
              <a:t>;</a:t>
            </a:r>
          </a:p>
          <a:p>
            <a:endParaRPr lang="en-GB" dirty="0"/>
          </a:p>
          <a:p>
            <a:r>
              <a:rPr lang="en-GB" dirty="0" smtClean="0"/>
              <a:t>  public </a:t>
            </a:r>
            <a:r>
              <a:rPr lang="en-GB" dirty="0"/>
              <a:t>Command(Receiver receiver</a:t>
            </a:r>
            <a:r>
              <a:rPr lang="en-GB" dirty="0" smtClean="0"/>
              <a:t>)</a:t>
            </a:r>
            <a:r>
              <a:rPr lang="en-US" dirty="0" smtClean="0"/>
              <a:t> {</a:t>
            </a:r>
            <a:endParaRPr lang="bg-BG" dirty="0" smtClean="0"/>
          </a:p>
          <a:p>
            <a:r>
              <a:rPr lang="en-GB" dirty="0" smtClean="0"/>
              <a:t>    </a:t>
            </a:r>
            <a:r>
              <a:rPr lang="en-GB" noProof="1" smtClean="0"/>
              <a:t>this.receiver</a:t>
            </a:r>
            <a:r>
              <a:rPr lang="en-GB" dirty="0" smtClean="0"/>
              <a:t> = receiver;</a:t>
            </a:r>
            <a:r>
              <a:rPr lang="en-US" dirty="0" smtClean="0"/>
              <a:t> }</a:t>
            </a:r>
          </a:p>
          <a:p>
            <a:endParaRPr lang="bg-BG" dirty="0" smtClean="0"/>
          </a:p>
          <a:p>
            <a:r>
              <a:rPr lang="en-GB" dirty="0" smtClean="0"/>
              <a:t>  public abstract void Execute();</a:t>
            </a:r>
          </a:p>
          <a:p>
            <a:r>
              <a:rPr lang="bg-BG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Concrete Command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132012" y="1828800"/>
            <a:ext cx="7912147" cy="424895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</a:t>
            </a:r>
            <a:r>
              <a:rPr lang="en-GB" noProof="1" smtClean="0"/>
              <a:t>ConcreteCommand</a:t>
            </a:r>
            <a:r>
              <a:rPr lang="en-GB" dirty="0" smtClean="0"/>
              <a:t> </a:t>
            </a:r>
            <a:r>
              <a:rPr lang="en-GB" dirty="0"/>
              <a:t>: Command</a:t>
            </a:r>
          </a:p>
          <a:p>
            <a:r>
              <a:rPr lang="bg-BG" dirty="0"/>
              <a:t>{</a:t>
            </a:r>
          </a:p>
          <a:p>
            <a:r>
              <a:rPr lang="en-GB" dirty="0"/>
              <a:t> </a:t>
            </a:r>
            <a:r>
              <a:rPr lang="en-GB" dirty="0" smtClean="0"/>
              <a:t> public </a:t>
            </a:r>
            <a:r>
              <a:rPr lang="en-GB" noProof="1" smtClean="0"/>
              <a:t>ConcreteCommand(Receiver</a:t>
            </a:r>
            <a:r>
              <a:rPr lang="en-GB" dirty="0" smtClean="0"/>
              <a:t> </a:t>
            </a:r>
            <a:r>
              <a:rPr lang="en-GB" dirty="0"/>
              <a:t>receiver</a:t>
            </a:r>
            <a:r>
              <a:rPr lang="en-GB" dirty="0" smtClean="0"/>
              <a:t>)</a:t>
            </a:r>
          </a:p>
          <a:p>
            <a:r>
              <a:rPr lang="en-GB" dirty="0"/>
              <a:t> </a:t>
            </a:r>
            <a:r>
              <a:rPr lang="en-GB" dirty="0" smtClean="0"/>
              <a:t>   : </a:t>
            </a:r>
            <a:r>
              <a:rPr lang="en-GB" dirty="0"/>
              <a:t>base(receiver</a:t>
            </a:r>
            <a:r>
              <a:rPr lang="en-GB" dirty="0" smtClean="0"/>
              <a:t>)</a:t>
            </a:r>
            <a:r>
              <a:rPr lang="en-US" dirty="0" smtClean="0"/>
              <a:t> { }</a:t>
            </a:r>
          </a:p>
          <a:p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override void Execute()</a:t>
            </a:r>
          </a:p>
          <a:p>
            <a:r>
              <a:rPr lang="en-GB" dirty="0" smtClean="0"/>
              <a:t>    =&gt; </a:t>
            </a:r>
            <a:r>
              <a:rPr lang="en-GB" noProof="1" smtClean="0"/>
              <a:t>receiver.Action</a:t>
            </a:r>
            <a:r>
              <a:rPr lang="en-GB" dirty="0" smtClean="0"/>
              <a:t>();</a:t>
            </a:r>
            <a:endParaRPr lang="bg-BG" dirty="0"/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Receiver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93812" y="1981200"/>
            <a:ext cx="9271094" cy="372586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Receiver</a:t>
            </a:r>
          </a:p>
          <a:p>
            <a:r>
              <a:rPr lang="bg-BG" dirty="0"/>
              <a:t>{</a:t>
            </a:r>
          </a:p>
          <a:p>
            <a:r>
              <a:rPr lang="en-GB" dirty="0"/>
              <a:t> </a:t>
            </a:r>
            <a:r>
              <a:rPr lang="en-GB" dirty="0" smtClean="0"/>
              <a:t> public </a:t>
            </a:r>
            <a:r>
              <a:rPr lang="en-GB" dirty="0"/>
              <a:t>void Action()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bg-BG" dirty="0" smtClean="0"/>
              <a:t>{</a:t>
            </a:r>
            <a:endParaRPr lang="bg-BG" dirty="0"/>
          </a:p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noProof="1" smtClean="0"/>
              <a:t>Console.WriteLine</a:t>
            </a:r>
            <a:r>
              <a:rPr lang="en-GB" dirty="0" smtClean="0"/>
              <a:t>("</a:t>
            </a:r>
            <a:r>
              <a:rPr lang="en-GB" dirty="0"/>
              <a:t>Called </a:t>
            </a:r>
            <a:r>
              <a:rPr lang="en-GB" noProof="1" smtClean="0"/>
              <a:t>Receiver.Action</a:t>
            </a:r>
            <a:r>
              <a:rPr lang="en-GB" dirty="0" smtClean="0"/>
              <a:t>()");</a:t>
            </a:r>
            <a:endParaRPr lang="en-GB" dirty="0"/>
          </a:p>
          <a:p>
            <a:r>
              <a:rPr lang="bg-BG" dirty="0"/>
              <a:t>  </a:t>
            </a:r>
            <a:r>
              <a:rPr lang="bg-BG" dirty="0" smtClean="0"/>
              <a:t>}</a:t>
            </a:r>
            <a:endParaRPr lang="bg-BG" dirty="0"/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Invoker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51012" y="1286957"/>
            <a:ext cx="8064547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Invoker</a:t>
            </a:r>
          </a:p>
          <a:p>
            <a:r>
              <a:rPr lang="bg-BG" dirty="0"/>
              <a:t>{</a:t>
            </a:r>
          </a:p>
          <a:p>
            <a:r>
              <a:rPr lang="en-GB" dirty="0"/>
              <a:t>  </a:t>
            </a:r>
            <a:r>
              <a:rPr lang="en-GB" dirty="0" smtClean="0"/>
              <a:t>private </a:t>
            </a:r>
            <a:r>
              <a:rPr lang="en-GB" dirty="0"/>
              <a:t>Command _command</a:t>
            </a:r>
            <a:r>
              <a:rPr lang="en-GB" dirty="0" smtClean="0"/>
              <a:t>;</a:t>
            </a:r>
          </a:p>
          <a:p>
            <a:endParaRPr lang="en-GB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void </a:t>
            </a:r>
            <a:r>
              <a:rPr lang="en-GB" noProof="1" smtClean="0"/>
              <a:t>SetCommand(Command</a:t>
            </a:r>
            <a:r>
              <a:rPr lang="en-GB" dirty="0" smtClean="0"/>
              <a:t> </a:t>
            </a:r>
            <a:r>
              <a:rPr lang="en-GB" dirty="0"/>
              <a:t>command</a:t>
            </a:r>
            <a:r>
              <a:rPr lang="en-GB" dirty="0" smtClean="0"/>
              <a:t>)</a:t>
            </a:r>
            <a:endParaRPr lang="bg-BG" dirty="0"/>
          </a:p>
          <a:p>
            <a:r>
              <a:rPr lang="en-GB" dirty="0"/>
              <a:t> </a:t>
            </a:r>
            <a:r>
              <a:rPr lang="en-GB" dirty="0" smtClean="0"/>
              <a:t>   =&gt; this</a:t>
            </a:r>
            <a:r>
              <a:rPr lang="en-GB" noProof="1" smtClean="0"/>
              <a:t>._</a:t>
            </a:r>
            <a:r>
              <a:rPr lang="en-GB" dirty="0" smtClean="0"/>
              <a:t>command </a:t>
            </a:r>
            <a:r>
              <a:rPr lang="en-GB" dirty="0"/>
              <a:t>= command</a:t>
            </a:r>
            <a:r>
              <a:rPr lang="en-GB" dirty="0" smtClean="0"/>
              <a:t>;</a:t>
            </a:r>
            <a:endParaRPr lang="en-US" dirty="0" smtClean="0"/>
          </a:p>
          <a:p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void </a:t>
            </a:r>
            <a:r>
              <a:rPr lang="en-GB" noProof="1" smtClean="0"/>
              <a:t>ExecuteCommand</a:t>
            </a:r>
            <a:r>
              <a:rPr lang="en-GB" dirty="0" smtClean="0"/>
              <a:t>()</a:t>
            </a:r>
            <a:endParaRPr lang="bg-BG" dirty="0"/>
          </a:p>
          <a:p>
            <a:r>
              <a:rPr lang="en-GB" dirty="0"/>
              <a:t> </a:t>
            </a:r>
            <a:r>
              <a:rPr lang="en-GB" dirty="0" smtClean="0"/>
              <a:t>   =&gt; _</a:t>
            </a:r>
            <a:r>
              <a:rPr lang="en-GB" noProof="1" smtClean="0"/>
              <a:t>command.Execute</a:t>
            </a:r>
            <a:r>
              <a:rPr lang="en-GB" dirty="0" smtClean="0"/>
              <a:t>();</a:t>
            </a:r>
            <a:endParaRPr lang="bg-BG" dirty="0"/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E157-6C8A-4802-A6DE-28D4534C0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Define the </a:t>
            </a:r>
            <a:r>
              <a:rPr lang="en-GB" b="1" dirty="0" smtClean="0">
                <a:solidFill>
                  <a:schemeClr val="bg1"/>
                </a:solidFill>
              </a:rPr>
              <a:t>skeleton</a:t>
            </a:r>
            <a:r>
              <a:rPr lang="en-GB" dirty="0" smtClean="0"/>
              <a:t> of an algorithm in a method,</a:t>
            </a:r>
            <a:br>
              <a:rPr lang="en-GB" dirty="0" smtClean="0"/>
            </a:br>
            <a:r>
              <a:rPr lang="en-GB" dirty="0" smtClean="0"/>
              <a:t>leaving some implementation to its subclasses</a:t>
            </a:r>
          </a:p>
          <a:p>
            <a:r>
              <a:rPr lang="en-GB" dirty="0" smtClean="0"/>
              <a:t>Allows the subclasses to </a:t>
            </a:r>
            <a:r>
              <a:rPr lang="en-GB" b="1" dirty="0" smtClean="0">
                <a:solidFill>
                  <a:schemeClr val="bg1"/>
                </a:solidFill>
              </a:rPr>
              <a:t>redefine</a:t>
            </a:r>
            <a:r>
              <a:rPr lang="en-GB" dirty="0" smtClean="0"/>
              <a:t> the implementation of</a:t>
            </a:r>
            <a:br>
              <a:rPr lang="en-GB" dirty="0" smtClean="0"/>
            </a:br>
            <a:r>
              <a:rPr lang="en-GB" dirty="0" smtClean="0"/>
              <a:t>some of the </a:t>
            </a:r>
            <a:r>
              <a:rPr lang="en-GB" b="1" dirty="0" smtClean="0">
                <a:solidFill>
                  <a:schemeClr val="bg1"/>
                </a:solidFill>
              </a:rPr>
              <a:t>parts</a:t>
            </a:r>
            <a:r>
              <a:rPr lang="en-GB" dirty="0" smtClean="0"/>
              <a:t> of the algorithm, but not its structure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Pattern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77" y="3733933"/>
            <a:ext cx="4114800" cy="26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Abstract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58865" y="1333979"/>
            <a:ext cx="9271094" cy="52951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abstract class </a:t>
            </a:r>
            <a:r>
              <a:rPr lang="en-GB" noProof="1" smtClean="0"/>
              <a:t>AbstractClass</a:t>
            </a:r>
          </a:p>
          <a:p>
            <a:r>
              <a:rPr lang="bg-BG" dirty="0" smtClean="0"/>
              <a:t>{</a:t>
            </a:r>
            <a:endParaRPr lang="bg-BG" dirty="0"/>
          </a:p>
          <a:p>
            <a:r>
              <a:rPr lang="en-GB" dirty="0" smtClean="0"/>
              <a:t>  public </a:t>
            </a:r>
            <a:r>
              <a:rPr lang="en-GB" dirty="0"/>
              <a:t>abstract void PrimitiveOperation1();</a:t>
            </a:r>
          </a:p>
          <a:p>
            <a:r>
              <a:rPr lang="en-GB" dirty="0" smtClean="0"/>
              <a:t>  public </a:t>
            </a:r>
            <a:r>
              <a:rPr lang="en-GB" dirty="0"/>
              <a:t>abstract void PrimitiveOperation2</a:t>
            </a:r>
            <a:r>
              <a:rPr lang="en-GB" dirty="0" smtClean="0"/>
              <a:t>();</a:t>
            </a:r>
          </a:p>
          <a:p>
            <a:endParaRPr lang="en-GB" dirty="0"/>
          </a:p>
          <a:p>
            <a:r>
              <a:rPr lang="en-GB" dirty="0" smtClean="0"/>
              <a:t>  public </a:t>
            </a:r>
            <a:r>
              <a:rPr lang="en-GB" dirty="0"/>
              <a:t>void </a:t>
            </a:r>
            <a:r>
              <a:rPr lang="en-GB" noProof="1" smtClean="0"/>
              <a:t>TemplateMethod</a:t>
            </a:r>
            <a:r>
              <a:rPr lang="en-GB" dirty="0" smtClean="0"/>
              <a:t>()</a:t>
            </a:r>
            <a:r>
              <a:rPr lang="en-US" dirty="0" smtClean="0"/>
              <a:t> {</a:t>
            </a:r>
            <a:endParaRPr lang="bg-BG" dirty="0"/>
          </a:p>
          <a:p>
            <a:r>
              <a:rPr lang="en-GB" dirty="0" smtClean="0"/>
              <a:t>    PrimitiveOperation1</a:t>
            </a:r>
            <a:r>
              <a:rPr lang="en-GB" dirty="0"/>
              <a:t>();</a:t>
            </a:r>
          </a:p>
          <a:p>
            <a:r>
              <a:rPr lang="en-GB" dirty="0" smtClean="0"/>
              <a:t>    PrimitiveOperation2</a:t>
            </a:r>
            <a:r>
              <a:rPr lang="en-GB" dirty="0"/>
              <a:t>();</a:t>
            </a:r>
          </a:p>
          <a:p>
            <a:r>
              <a:rPr lang="en-GB" dirty="0" smtClean="0"/>
              <a:t>    </a:t>
            </a:r>
            <a:r>
              <a:rPr lang="en-GB" noProof="1" smtClean="0"/>
              <a:t>Console.WriteLine</a:t>
            </a:r>
            <a:r>
              <a:rPr lang="en-GB" dirty="0" smtClean="0"/>
              <a:t>("");</a:t>
            </a:r>
            <a:r>
              <a:rPr lang="en-US" dirty="0" smtClean="0"/>
              <a:t> }</a:t>
            </a:r>
            <a:endParaRPr lang="bg-BG" dirty="0"/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Concrete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58865" y="1333979"/>
            <a:ext cx="9271094" cy="49873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GB" dirty="0"/>
              <a:t>class </a:t>
            </a:r>
            <a:r>
              <a:rPr lang="en-GB" noProof="1" smtClean="0"/>
              <a:t>ConcreteClassA</a:t>
            </a:r>
            <a:r>
              <a:rPr lang="en-GB" dirty="0" smtClean="0"/>
              <a:t> </a:t>
            </a:r>
            <a:r>
              <a:rPr lang="en-GB" dirty="0"/>
              <a:t>: </a:t>
            </a:r>
            <a:r>
              <a:rPr lang="en-GB" noProof="1" smtClean="0"/>
              <a:t>AbstractClass</a:t>
            </a:r>
          </a:p>
          <a:p>
            <a:r>
              <a:rPr lang="bg-BG" dirty="0" smtClean="0"/>
              <a:t>{</a:t>
            </a:r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override void PrimitiveOperation1</a:t>
            </a:r>
            <a:r>
              <a:rPr lang="en-GB" dirty="0" smtClean="0"/>
              <a:t>()</a:t>
            </a:r>
            <a:endParaRPr lang="bg-BG" dirty="0"/>
          </a:p>
          <a:p>
            <a:r>
              <a:rPr lang="en-GB" dirty="0" smtClean="0"/>
              <a:t>    =&gt; </a:t>
            </a:r>
            <a:r>
              <a:rPr lang="en-GB" noProof="1" smtClean="0"/>
              <a:t>Console.WriteLine</a:t>
            </a:r>
            <a:r>
              <a:rPr lang="en-GB" dirty="0" smtClean="0"/>
              <a:t>("</a:t>
            </a:r>
            <a:r>
              <a:rPr lang="en-GB" noProof="1" smtClean="0"/>
              <a:t>ConcreteClassA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>       PrimitiveOperation1()");</a:t>
            </a:r>
            <a:endParaRPr lang="bg-BG" dirty="0"/>
          </a:p>
          <a:p>
            <a:endParaRPr lang="bg-BG" dirty="0"/>
          </a:p>
          <a:p>
            <a:r>
              <a:rPr lang="en-GB" dirty="0"/>
              <a:t>  </a:t>
            </a:r>
            <a:r>
              <a:rPr lang="en-GB" dirty="0" smtClean="0"/>
              <a:t>public </a:t>
            </a:r>
            <a:r>
              <a:rPr lang="en-GB" dirty="0"/>
              <a:t>override void PrimitiveOperation2</a:t>
            </a:r>
            <a:r>
              <a:rPr lang="en-GB" dirty="0" smtClean="0"/>
              <a:t>()</a:t>
            </a:r>
            <a:endParaRPr lang="bg-BG" dirty="0"/>
          </a:p>
          <a:p>
            <a:r>
              <a:rPr lang="en-GB" dirty="0"/>
              <a:t> </a:t>
            </a:r>
            <a:r>
              <a:rPr lang="en-GB" dirty="0" smtClean="0"/>
              <a:t>   =&gt; </a:t>
            </a:r>
            <a:r>
              <a:rPr lang="en-GB" noProof="1" smtClean="0"/>
              <a:t>Console.WriteLine</a:t>
            </a:r>
            <a:r>
              <a:rPr lang="en-GB" dirty="0" smtClean="0"/>
              <a:t>("</a:t>
            </a:r>
            <a:r>
              <a:rPr lang="en-GB" noProof="1" smtClean="0"/>
              <a:t>ConcreteClassA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.</a:t>
            </a:r>
            <a:r>
              <a:rPr lang="en-GB" dirty="0"/>
              <a:t>PrimitiveOperation2</a:t>
            </a:r>
            <a:r>
              <a:rPr lang="en-GB" dirty="0" smtClean="0"/>
              <a:t>()");</a:t>
            </a:r>
            <a:endParaRPr lang="bg-BG" dirty="0"/>
          </a:p>
          <a:p>
            <a:r>
              <a:rPr lang="bg-BG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C9E5-A56C-494E-9FBC-FA93BD245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953000"/>
            <a:ext cx="10958928" cy="768084"/>
          </a:xfrm>
        </p:spPr>
        <p:txBody>
          <a:bodyPr/>
          <a:lstStyle/>
          <a:p>
            <a:r>
              <a:rPr lang="en-GB" dirty="0"/>
              <a:t>Connecting to</a:t>
            </a:r>
            <a:br>
              <a:rPr lang="en-GB" dirty="0"/>
            </a:br>
            <a:r>
              <a:rPr lang="en-GB" dirty="0"/>
              <a:t>Non-Microsoft Databases</a:t>
            </a:r>
          </a:p>
        </p:txBody>
      </p:sp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1219200"/>
            <a:ext cx="2771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34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bg2"/>
                </a:solidFill>
              </a:rPr>
              <a:t>Design Patterns</a:t>
            </a:r>
            <a:endParaRPr lang="en-US" sz="3600" dirty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>
                <a:solidFill>
                  <a:schemeClr val="bg2"/>
                </a:solidFill>
              </a:rPr>
              <a:t>Provide solution to common problems</a:t>
            </a:r>
            <a:endParaRPr lang="en-US" sz="3400" dirty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>
                <a:solidFill>
                  <a:schemeClr val="bg2"/>
                </a:solidFill>
              </a:rPr>
              <a:t>Add additional layers of abstraction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bg2"/>
                </a:solidFill>
              </a:rPr>
              <a:t>Three main types of Design Patterns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Creational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Structural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Behavioral</a:t>
            </a:r>
          </a:p>
        </p:txBody>
      </p:sp>
    </p:spTree>
    <p:extLst>
      <p:ext uri="{BB962C8B-B14F-4D97-AF65-F5344CB8AC3E}">
        <p14:creationId xmlns:p14="http://schemas.microsoft.com/office/powerpoint/2010/main" val="35769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3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https://softuni.bg/courses/csharp-advanced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br>
              <a:rPr lang="en-US" dirty="0"/>
            </a:br>
            <a:r>
              <a:rPr lang="bg-BG" dirty="0"/>
              <a:t>Data Providers: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Access any OLE DB-compliant data source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E.g. MS Access, MS Excel, MS Project, MS Exchange, </a:t>
            </a:r>
            <a:br>
              <a:rPr lang="en-US" dirty="0"/>
            </a:br>
            <a:r>
              <a:rPr lang="en-US" dirty="0"/>
              <a:t>Windows Active Directory, text files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Non-Microsoft Databases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  <a:p>
            <a:pPr lvl="0"/>
            <a:r>
              <a:rPr lang="en-GB"/>
              <a:t>…</a:t>
            </a:r>
            <a:endParaRPr lang="en-US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ADO.NET provides an interface between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our apps and the database engine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Different engines can be used with other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data providers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SQL commands must be parametrized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to prevent malicious behavior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ORM Concept, Config, CRUD Operations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ORM Fundamentals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1602" y="5909744"/>
            <a:ext cx="2950749" cy="395548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1602" y="6334540"/>
            <a:ext cx="2950749" cy="363232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791"/>
            <a:ext cx="2950749" cy="52481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/>
              <a:t>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1045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98" y="2061503"/>
            <a:ext cx="4998378" cy="39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ORM Technologies: Basic Concepts</a:t>
            </a:r>
          </a:p>
          <a:p>
            <a:r>
              <a:rPr lang="en-US"/>
              <a:t>ORM: Advantages and Disadvantages</a:t>
            </a:r>
          </a:p>
          <a:p>
            <a:r>
              <a:rPr lang="en-US"/>
              <a:t>Writing an ORM Framework from Scratch</a:t>
            </a:r>
          </a:p>
          <a:p>
            <a:pPr lvl="1"/>
            <a:r>
              <a:rPr lang="en-US"/>
              <a:t>Retrieving Entities from Database</a:t>
            </a:r>
          </a:p>
          <a:p>
            <a:pPr lvl="1"/>
            <a:r>
              <a:rPr lang="en-US"/>
              <a:t>Mapping Navigation Properties</a:t>
            </a:r>
          </a:p>
          <a:p>
            <a:pPr lvl="1"/>
            <a:r>
              <a:rPr lang="en-US"/>
              <a:t>Change Tracking</a:t>
            </a:r>
          </a:p>
          <a:p>
            <a:pPr lvl="1"/>
            <a:r>
              <a:rPr lang="en-US"/>
              <a:t>Generating SQL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151532"/>
            <a:ext cx="11801576" cy="53722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198" b="1" u="sng" dirty="0">
                <a:solidFill>
                  <a:schemeClr val="bg1"/>
                </a:solidFill>
              </a:rPr>
              <a:t>sli.do</a:t>
            </a:r>
            <a:r>
              <a:rPr lang="en-US" sz="5998" b="1" dirty="0"/>
              <a:t/>
            </a:r>
            <a:br>
              <a:rPr lang="en-US" sz="5998" b="1" dirty="0"/>
            </a:br>
            <a:r>
              <a:rPr lang="en-US" sz="11497" b="1" noProof="1"/>
              <a:t>#</a:t>
            </a:r>
            <a:r>
              <a:rPr lang="en-US" sz="11497" b="1" dirty="0"/>
              <a:t>csharp-</a:t>
            </a:r>
            <a:r>
              <a:rPr lang="en-US" sz="11497" b="1" dirty="0" err="1"/>
              <a:t>db</a:t>
            </a:r>
            <a:endParaRPr lang="en-US" sz="11497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7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to ORM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Object-Relational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86" y="769802"/>
            <a:ext cx="6703852" cy="3701664"/>
          </a:xfrm>
          <a:prstGeom prst="roundRect">
            <a:avLst>
              <a:gd name="adj" fmla="val 10811"/>
            </a:avLst>
          </a:prstGeom>
        </p:spPr>
      </p:pic>
    </p:spTree>
    <p:extLst>
      <p:ext uri="{BB962C8B-B14F-4D97-AF65-F5344CB8AC3E}">
        <p14:creationId xmlns:p14="http://schemas.microsoft.com/office/powerpoint/2010/main" val="36651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Access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Connecting to a DB through C#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646612" y="1371600"/>
            <a:ext cx="2819400" cy="27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Object-Relational Mapping </a:t>
            </a:r>
            <a:r>
              <a:rPr lang="en-US" dirty="0"/>
              <a:t>(ORM) allows </a:t>
            </a:r>
            <a:br>
              <a:rPr lang="en-US" dirty="0"/>
            </a:br>
            <a:r>
              <a:rPr lang="en-US" dirty="0"/>
              <a:t>manipulating databases </a:t>
            </a:r>
            <a:r>
              <a:rPr lang="en-US" b="1" dirty="0">
                <a:solidFill>
                  <a:schemeClr val="bg1"/>
                </a:solidFill>
              </a:rPr>
              <a:t>using common classes and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objects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Tables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C#/Java/etc. classes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D9456A-AAEA-4CFD-A4F3-BD682D0E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65" y="3444770"/>
            <a:ext cx="5769345" cy="2787436"/>
          </a:xfrm>
          <a:prstGeom prst="roundRect">
            <a:avLst>
              <a:gd name="adj" fmla="val 8070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DD821-449B-4EFD-BF45-5A442F93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44" y="3543263"/>
            <a:ext cx="2419761" cy="25904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85BFB93-E3A2-4A7E-8CCE-369EC23FEDD4}"/>
              </a:ext>
            </a:extLst>
          </p:cNvPr>
          <p:cNvSpPr/>
          <p:nvPr/>
        </p:nvSpPr>
        <p:spPr>
          <a:xfrm>
            <a:off x="5668208" y="4555159"/>
            <a:ext cx="595704" cy="5666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</p:spTree>
    <p:extLst>
      <p:ext uri="{BB962C8B-B14F-4D97-AF65-F5344CB8AC3E}">
        <p14:creationId xmlns:p14="http://schemas.microsoft.com/office/powerpoint/2010/main" val="20654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4732-9763-494E-B412-88A863C915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ORM frameworks </a:t>
            </a:r>
            <a:r>
              <a:rPr lang="en-US" dirty="0"/>
              <a:t>typically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/>
              <a:t> the following functionality: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Automatically generate SQL </a:t>
            </a:r>
            <a:r>
              <a:rPr lang="en-US" dirty="0"/>
              <a:t>to perform data operations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Create object model from database schema </a:t>
            </a:r>
            <a:r>
              <a:rPr lang="en-US" dirty="0"/>
              <a:t>(DB First model)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Create database schema from object model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Code First model)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Query data by object-oriented API </a:t>
            </a:r>
            <a:r>
              <a:rPr lang="en-US" dirty="0"/>
              <a:t>(e.g. LINQ queries)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C90218-6CEC-4DC6-9F54-4C18F53F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ORM Frameworks: Features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3358A-E5FB-4DC5-A600-0A7A40F9EF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964865-E965-443F-8463-D8D318E2144F}"/>
              </a:ext>
            </a:extLst>
          </p:cNvPr>
          <p:cNvSpPr/>
          <p:nvPr/>
        </p:nvSpPr>
        <p:spPr>
          <a:xfrm>
            <a:off x="5798140" y="3044476"/>
            <a:ext cx="595704" cy="5666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5" name="TextBox 4"/>
          <p:cNvSpPr txBox="1"/>
          <p:nvPr/>
        </p:nvSpPr>
        <p:spPr>
          <a:xfrm>
            <a:off x="588890" y="2418221"/>
            <a:ext cx="4960750" cy="17243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99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database.Employees.Add</a:t>
            </a:r>
            <a:r>
              <a:rPr lang="en-US" sz="1799" b="1" dirty="0">
                <a:latin typeface="Consolas" panose="020B0609020204030204" pitchFamily="49" charset="0"/>
                <a:cs typeface="Consolas" panose="020B0609020204030204" pitchFamily="49" charset="0"/>
              </a:rPr>
              <a:t>(new Employee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99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99" b="1" dirty="0">
                <a:latin typeface="Consolas" panose="020B0609020204030204" pitchFamily="49" charset="0"/>
                <a:cs typeface="Consolas" panose="020B0609020204030204" pitchFamily="49" charset="0"/>
              </a:rPr>
              <a:t>   FirstName = “Gosho”,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99" b="1" dirty="0">
                <a:latin typeface="Consolas" panose="020B0609020204030204" pitchFamily="49" charset="0"/>
                <a:cs typeface="Consolas" panose="020B0609020204030204" pitchFamily="49" charset="0"/>
              </a:rPr>
              <a:t>   LastName = “Ivanov”,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99" b="1" dirty="0">
                <a:latin typeface="Consolas" panose="020B0609020204030204" pitchFamily="49" charset="0"/>
                <a:cs typeface="Consolas" panose="020B0609020204030204" pitchFamily="49" charset="0"/>
              </a:rPr>
              <a:t>   IsEmployed = true    });</a:t>
            </a:r>
            <a:endParaRPr lang="bg-BG" sz="1799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1484" y="2507423"/>
            <a:ext cx="4960750" cy="15719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dirty="0">
                <a:latin typeface="Consolas" panose="020B0609020204030204" pitchFamily="49" charset="0"/>
                <a:cs typeface="Consolas" panose="020B0609020204030204" pitchFamily="49" charset="0"/>
              </a:rPr>
              <a:t>INSERT INTO Employees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dirty="0">
                <a:latin typeface="Consolas" panose="020B0609020204030204" pitchFamily="49" charset="0"/>
                <a:cs typeface="Consolas" panose="020B0609020204030204" pitchFamily="49" charset="0"/>
              </a:rPr>
              <a:t>(FirstName, LastName, IsEmployed)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dirty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dirty="0">
                <a:latin typeface="Consolas" panose="020B0609020204030204" pitchFamily="49" charset="0"/>
                <a:cs typeface="Consolas" panose="020B0609020204030204" pitchFamily="49" charset="0"/>
              </a:rPr>
              <a:t>(‘Gosho’, ‘Ivanov’, 1)</a:t>
            </a:r>
            <a:endParaRPr lang="bg-BG" sz="1999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Object-relational mapping (ORM) </a:t>
            </a:r>
            <a:r>
              <a:rPr lang="en-US" b="1" dirty="0">
                <a:solidFill>
                  <a:schemeClr val="bg1"/>
                </a:solidFill>
              </a:rPr>
              <a:t>advantages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Developer productivity: </a:t>
            </a:r>
            <a:r>
              <a:rPr lang="en-US" b="1" dirty="0">
                <a:solidFill>
                  <a:schemeClr val="bg1"/>
                </a:solidFill>
              </a:rPr>
              <a:t>writing less code</a:t>
            </a:r>
          </a:p>
          <a:p>
            <a:pPr lvl="1">
              <a:buClr>
                <a:schemeClr val="tx1"/>
              </a:buClr>
            </a:pPr>
            <a:r>
              <a:rPr lang="da-DK" dirty="0"/>
              <a:t>Abstract from differences between object and relational world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Manageability of the CRUD operations </a:t>
            </a:r>
            <a:r>
              <a:rPr lang="en-US" dirty="0"/>
              <a:t>for complex relationships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Easier maintainability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Disadvantages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Reduced performance </a:t>
            </a:r>
            <a:r>
              <a:rPr lang="en-US" dirty="0"/>
              <a:t>(due to overhead or autogenerated SQL)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Reduces flexibility </a:t>
            </a:r>
            <a:r>
              <a:rPr lang="en-US" dirty="0"/>
              <a:t>(some operations are hard to implement)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ORM Advantages and Disadvantages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Custom ORM Framework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Overview and Features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77F51A-7167-42DC-9696-C9EAB717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024" y="1385624"/>
            <a:ext cx="3024777" cy="2662993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Designed after</a:t>
            </a:r>
            <a:r>
              <a:rPr lang="en-US" b="1" dirty="0">
                <a:solidFill>
                  <a:schemeClr val="bg1"/>
                </a:solidFill>
              </a:rPr>
              <a:t> Entity Framework Core</a:t>
            </a:r>
          </a:p>
          <a:p>
            <a:pPr>
              <a:buClr>
                <a:schemeClr val="tx1"/>
              </a:buClr>
            </a:pPr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LINQ-based data queries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CRUD operations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Change tracking </a:t>
            </a:r>
            <a:r>
              <a:rPr lang="en-US" dirty="0"/>
              <a:t>of in-memory objects</a:t>
            </a:r>
          </a:p>
          <a:p>
            <a:pPr>
              <a:buClr>
                <a:schemeClr val="tx1"/>
              </a:buClr>
            </a:pPr>
            <a:r>
              <a:rPr lang="en-US" dirty="0"/>
              <a:t>Maps navigation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Maps collections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One-to-many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Many-to-many</a:t>
            </a:r>
            <a:r>
              <a:rPr lang="en-US" dirty="0"/>
              <a:t>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MiniORM Core: 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77F51A-7167-42DC-9696-C9EAB717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402" y="3107655"/>
            <a:ext cx="3744638" cy="219251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1258-09D1-4C65-9BF5-20CD7682CD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Define data model </a:t>
            </a:r>
            <a:r>
              <a:rPr lang="en-US" dirty="0"/>
              <a:t>(database-first)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Entity Classes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DbContext</a:t>
            </a:r>
            <a:r>
              <a:rPr lang="en-US" dirty="0"/>
              <a:t> (with </a:t>
            </a:r>
            <a:r>
              <a:rPr lang="en-US" b="1" dirty="0">
                <a:solidFill>
                  <a:schemeClr val="bg1"/>
                </a:solidFill>
              </a:rPr>
              <a:t>DbSets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r>
              <a:rPr lang="en-US" dirty="0"/>
              <a:t>Initialize </a:t>
            </a:r>
            <a:r>
              <a:rPr lang="en-US" b="1" dirty="0">
                <a:solidFill>
                  <a:schemeClr val="bg1"/>
                </a:solidFill>
              </a:rPr>
              <a:t>DbContext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Using connection string</a:t>
            </a:r>
          </a:p>
          <a:p>
            <a:pPr>
              <a:buClr>
                <a:schemeClr val="tx1"/>
              </a:buClr>
            </a:pPr>
            <a:r>
              <a:rPr lang="en-US" dirty="0"/>
              <a:t>Query data using 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Manipulate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data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(add/remove/update entities)</a:t>
            </a:r>
          </a:p>
          <a:p>
            <a:pPr>
              <a:buClr>
                <a:schemeClr val="tx1"/>
              </a:buClr>
            </a:pPr>
            <a:r>
              <a:rPr lang="en-US" dirty="0"/>
              <a:t>Context gets persisted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into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database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65B736-54BF-4456-8711-795C3156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MiniORM Core Workflow: Overview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21663-F9E2-4EF6-B7E3-491458B02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8667-56EE-45C2-BE62-F8164DE5B8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model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models the entity classes after the 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383147-6342-4630-9C10-06F61F79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First Model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7A5BC-9FD7-4E79-8F0A-9275F4DAC4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B7A457-4650-455A-BC28-638AABD92396}"/>
              </a:ext>
            </a:extLst>
          </p:cNvPr>
          <p:cNvSpPr/>
          <p:nvPr/>
        </p:nvSpPr>
        <p:spPr>
          <a:xfrm>
            <a:off x="6097862" y="4033719"/>
            <a:ext cx="813695" cy="618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483B-4047-4A32-8169-92A18C46E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" t="8279" r="-190" b="9966"/>
          <a:stretch/>
        </p:blipFill>
        <p:spPr>
          <a:xfrm>
            <a:off x="1178787" y="2591018"/>
            <a:ext cx="4662857" cy="3504287"/>
          </a:xfrm>
          <a:prstGeom prst="roundRect">
            <a:avLst>
              <a:gd name="adj" fmla="val 5523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70704-862A-431C-AC38-00A83460F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0" y="3418086"/>
            <a:ext cx="3294792" cy="1850152"/>
          </a:xfrm>
          <a:prstGeom prst="roundRect">
            <a:avLst>
              <a:gd name="adj" fmla="val 10910"/>
            </a:avLst>
          </a:prstGeom>
        </p:spPr>
      </p:pic>
    </p:spTree>
    <p:extLst>
      <p:ext uri="{BB962C8B-B14F-4D97-AF65-F5344CB8AC3E}">
        <p14:creationId xmlns:p14="http://schemas.microsoft.com/office/powerpoint/2010/main" val="15624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</a:rPr>
              <a:t>DbContext </a:t>
            </a:r>
            <a:r>
              <a:rPr lang="en-US" dirty="0"/>
              <a:t>class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the </a:t>
            </a:r>
            <a:r>
              <a:rPr lang="en-US" b="1" dirty="0">
                <a:solidFill>
                  <a:schemeClr val="bg1"/>
                </a:solidFill>
              </a:rPr>
              <a:t>database connection </a:t>
            </a:r>
            <a:r>
              <a:rPr lang="en-US" dirty="0"/>
              <a:t>and the </a:t>
            </a:r>
            <a:r>
              <a:rPr lang="en-US" b="1" dirty="0">
                <a:solidFill>
                  <a:schemeClr val="bg1"/>
                </a:solidFill>
              </a:rPr>
              <a:t>DB Sets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change tracking</a:t>
            </a:r>
            <a:r>
              <a:rPr lang="en-US" dirty="0"/>
              <a:t>, and an API for </a:t>
            </a:r>
            <a:r>
              <a:rPr lang="en-US" b="1" dirty="0">
                <a:solidFill>
                  <a:schemeClr val="bg1"/>
                </a:solidFill>
              </a:rPr>
              <a:t>CRUD</a:t>
            </a:r>
            <a:r>
              <a:rPr lang="en-US" dirty="0"/>
              <a:t> operations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DB Sets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</a:t>
            </a:r>
            <a:r>
              <a:rPr lang="en-US" b="1" dirty="0">
                <a:solidFill>
                  <a:schemeClr val="bg1"/>
                </a:solidFill>
              </a:rPr>
              <a:t>entities</a:t>
            </a:r>
            <a:r>
              <a:rPr lang="en-US" dirty="0"/>
              <a:t> (objects with their attributes and relations)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Each database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typically mapped to a single </a:t>
            </a:r>
            <a:r>
              <a:rPr lang="en-US" b="1" dirty="0">
                <a:solidFill>
                  <a:schemeClr val="bg1"/>
                </a:solidFill>
              </a:rPr>
              <a:t>C# class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MiniORM Components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Associations</a:t>
            </a:r>
            <a:r>
              <a:rPr lang="en-US" dirty="0"/>
              <a:t> (relationship mappings)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An association is </a:t>
            </a:r>
            <a:r>
              <a:rPr lang="en-US" b="1" dirty="0">
                <a:solidFill>
                  <a:schemeClr val="bg1"/>
                </a:solidFill>
              </a:rPr>
              <a:t>a primary key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foreign key</a:t>
            </a:r>
            <a:r>
              <a:rPr lang="en-US" dirty="0"/>
              <a:t>-based </a:t>
            </a:r>
            <a:r>
              <a:rPr lang="en-US" b="1" dirty="0">
                <a:solidFill>
                  <a:schemeClr val="bg1"/>
                </a:solidFill>
              </a:rPr>
              <a:t>relationship </a:t>
            </a:r>
            <a:r>
              <a:rPr lang="en-US" dirty="0"/>
              <a:t>between two entity classes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Allows </a:t>
            </a:r>
            <a:r>
              <a:rPr lang="en-US" b="1" dirty="0">
                <a:solidFill>
                  <a:schemeClr val="bg1"/>
                </a:solidFill>
              </a:rPr>
              <a:t>navigation</a:t>
            </a:r>
            <a:r>
              <a:rPr lang="en-US" dirty="0"/>
              <a:t> from one entity to another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MiniORM </a:t>
            </a:r>
            <a:r>
              <a:rPr lang="en-US" b="1" dirty="0">
                <a:solidFill>
                  <a:schemeClr val="bg1"/>
                </a:solidFill>
              </a:rPr>
              <a:t>supports one-to-one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one-to-many</a:t>
            </a:r>
            <a:r>
              <a:rPr lang="en-US" dirty="0"/>
              <a:t> and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many-to-many</a:t>
            </a:r>
            <a:r>
              <a:rPr lang="en-US" dirty="0"/>
              <a:t> relationships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MiniORM</a:t>
            </a:r>
            <a:r>
              <a:rPr lang="en-US"/>
              <a:t> Components (2)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131456" y="3690010"/>
            <a:ext cx="7922736" cy="492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var courses = student.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.Where(…);</a:t>
            </a:r>
          </a:p>
        </p:txBody>
      </p:sp>
    </p:spTree>
    <p:extLst>
      <p:ext uri="{BB962C8B-B14F-4D97-AF65-F5344CB8AC3E}">
        <p14:creationId xmlns:p14="http://schemas.microsoft.com/office/powerpoint/2010/main" val="31009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Entity Classes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1C3B5D-00EA-4480-AF19-D0984A6A284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Data Holders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DE467F-32CC-4402-B129-0E1F3DC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74" y="868410"/>
            <a:ext cx="7764276" cy="3751279"/>
          </a:xfrm>
          <a:prstGeom prst="roundRect">
            <a:avLst>
              <a:gd name="adj" fmla="val 8070"/>
            </a:avLst>
          </a:prstGeom>
        </p:spPr>
      </p:pic>
    </p:spTree>
    <p:extLst>
      <p:ext uri="{BB962C8B-B14F-4D97-AF65-F5344CB8AC3E}">
        <p14:creationId xmlns:p14="http://schemas.microsoft.com/office/powerpoint/2010/main" val="75282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990012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861819" y="4009072"/>
            <a:ext cx="1712264" cy="8125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/>
              <a:t>constantly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/>
              <a:t>open</a:t>
            </a:r>
            <a:endParaRPr lang="bg-BG" b="1" dirty="0"/>
          </a:p>
          <a:p>
            <a:pPr algn="ctr" eaLnBrk="1" hangingPunct="1">
              <a:lnSpc>
                <a:spcPct val="130000"/>
              </a:lnSpc>
            </a:pPr>
            <a:r>
              <a:rPr lang="en-US" b="1" dirty="0"/>
              <a:t>connection</a:t>
            </a:r>
            <a:endParaRPr lang="bg-BG" b="1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8697339" y="5061668"/>
            <a:ext cx="1077987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795139" y="5105400"/>
            <a:ext cx="2396408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ADO.NET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/>
              <a:t>client</a:t>
            </a:r>
            <a:endParaRPr lang="bg-BG" b="1" dirty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9043987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15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3134147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  <p:sp>
        <p:nvSpPr>
          <p:cNvPr id="5" name="Down Arrow 4"/>
          <p:cNvSpPr/>
          <p:nvPr/>
        </p:nvSpPr>
        <p:spPr bwMode="auto">
          <a:xfrm rot="5400000">
            <a:off x="5725183" y="3363855"/>
            <a:ext cx="129700" cy="215582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Down Arrow 5"/>
          <p:cNvSpPr/>
          <p:nvPr/>
        </p:nvSpPr>
        <p:spPr bwMode="auto">
          <a:xfrm rot="16200000">
            <a:off x="7470662" y="3476390"/>
            <a:ext cx="119149" cy="192021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0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8" grpId="0"/>
      <p:bldP spid="20" grpId="0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CAFB-2539-410E-81FC-DB15621B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Classes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EE1B38-3F1F-4DB7-9405-63CF5E64B8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Entity classes </a:t>
            </a:r>
            <a:r>
              <a:rPr lang="en-US" dirty="0"/>
              <a:t>are regular </a:t>
            </a:r>
            <a:r>
              <a:rPr lang="en-US" b="1" dirty="0">
                <a:solidFill>
                  <a:schemeClr val="bg1"/>
                </a:solidFill>
              </a:rPr>
              <a:t>C# classes</a:t>
            </a:r>
          </a:p>
          <a:p>
            <a:pPr>
              <a:buClr>
                <a:schemeClr val="tx1"/>
              </a:buClr>
            </a:pPr>
            <a:r>
              <a:rPr lang="en-US" dirty="0"/>
              <a:t>Used for </a:t>
            </a:r>
            <a:r>
              <a:rPr lang="en-US" b="1" dirty="0">
                <a:solidFill>
                  <a:schemeClr val="bg1"/>
                </a:solidFill>
              </a:rPr>
              <a:t>storing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the DB </a:t>
            </a:r>
            <a:r>
              <a:rPr lang="en-US" b="1" dirty="0">
                <a:solidFill>
                  <a:schemeClr val="bg1"/>
                </a:solidFill>
              </a:rPr>
              <a:t>in-memory</a:t>
            </a:r>
          </a:p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F3868A-8764-4C7E-908E-65FF6C1D16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3E63A5-2AE4-4D3E-AE8E-990C7419FF37}"/>
              </a:ext>
            </a:extLst>
          </p:cNvPr>
          <p:cNvSpPr/>
          <p:nvPr/>
        </p:nvSpPr>
        <p:spPr>
          <a:xfrm>
            <a:off x="5245190" y="4025489"/>
            <a:ext cx="646431" cy="5020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E467F-32CC-4402-B129-0E1F3DC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100" y="2895739"/>
            <a:ext cx="5769345" cy="2787436"/>
          </a:xfrm>
          <a:prstGeom prst="roundRect">
            <a:avLst>
              <a:gd name="adj" fmla="val 8070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E9C2A-767B-4826-81CD-0D9CD0CD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8" y="2740966"/>
            <a:ext cx="2868719" cy="30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8892-B37B-40F4-9C66-D47AF15B30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Reference type properties</a:t>
            </a:r>
          </a:p>
          <a:p>
            <a:r>
              <a:rPr lang="en-US" dirty="0"/>
              <a:t>Point to relevant object, connected by foreign key</a:t>
            </a:r>
          </a:p>
          <a:p>
            <a:r>
              <a:rPr lang="en-US" dirty="0"/>
              <a:t>Set by the framework</a:t>
            </a:r>
          </a:p>
          <a:p>
            <a:r>
              <a:rPr lang="en-US" dirty="0"/>
              <a:t>Example: Employee’s Department: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1DB43E-A337-454C-936A-EA496C79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Classes: Navigation Properties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C514-2E8A-462F-A6D4-D893A65A49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C3FA2-0A7A-4ECC-A706-9C47B34DE221}"/>
              </a:ext>
            </a:extLst>
          </p:cNvPr>
          <p:cNvSpPr txBox="1">
            <a:spLocks/>
          </p:cNvSpPr>
          <p:nvPr/>
        </p:nvSpPr>
        <p:spPr>
          <a:xfrm>
            <a:off x="2364989" y="3981126"/>
            <a:ext cx="7675802" cy="2160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public class Employee {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int Id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...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[ForeignKey(nameof(Department))]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int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DepartmentId</a:t>
            </a:r>
            <a:r>
              <a:rPr lang="en-US" sz="2399" b="1" noProof="1">
                <a:latin typeface="Consolas" pitchFamily="49" charset="0"/>
              </a:rPr>
              <a:t> 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  public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Department Department </a:t>
            </a:r>
            <a:r>
              <a:rPr lang="en-US" sz="2399" b="1" noProof="1">
                <a:latin typeface="Consolas" pitchFamily="49" charset="0"/>
              </a:rPr>
              <a:t>{ get; set; }</a:t>
            </a:r>
          </a:p>
          <a:p>
            <a:pPr>
              <a:lnSpc>
                <a:spcPct val="80000"/>
              </a:lnSpc>
            </a:pPr>
            <a:r>
              <a:rPr lang="en-US" sz="2399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08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8892-B37B-40F4-9C66-D47AF15B3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Navigation Properties can also be collections</a:t>
            </a:r>
          </a:p>
          <a:p>
            <a:r>
              <a:rPr lang="en-US" dirty="0"/>
              <a:t>Usually of type </a:t>
            </a:r>
            <a:r>
              <a:rPr lang="en-US" b="1" noProof="1">
                <a:solidFill>
                  <a:schemeClr val="bg1"/>
                </a:solidFill>
              </a:rPr>
              <a:t>ICollection&lt;T&gt;</a:t>
            </a:r>
          </a:p>
          <a:p>
            <a:r>
              <a:rPr lang="en-US" dirty="0"/>
              <a:t>Holds all of the objects whose </a:t>
            </a:r>
            <a:r>
              <a:rPr lang="en-US" b="1" dirty="0">
                <a:solidFill>
                  <a:schemeClr val="bg1"/>
                </a:solidFill>
              </a:rPr>
              <a:t>foreign keys </a:t>
            </a:r>
            <a:r>
              <a:rPr lang="en-US" dirty="0"/>
              <a:t>are the same as the entity’s </a:t>
            </a:r>
            <a:r>
              <a:rPr lang="en-US" b="1" dirty="0">
                <a:solidFill>
                  <a:schemeClr val="bg1"/>
                </a:solidFill>
              </a:rPr>
              <a:t>primary key</a:t>
            </a:r>
          </a:p>
          <a:p>
            <a:r>
              <a:rPr lang="en-US" dirty="0"/>
              <a:t>Set by the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1DB43E-A337-454C-936A-EA496C79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Classes: Navigation Properties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C514-2E8A-462F-A6D4-D893A65A49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C3FA2-0A7A-4ECC-A706-9C47B34DE221}"/>
              </a:ext>
            </a:extLst>
          </p:cNvPr>
          <p:cNvSpPr txBox="1">
            <a:spLocks/>
          </p:cNvSpPr>
          <p:nvPr/>
        </p:nvSpPr>
        <p:spPr>
          <a:xfrm>
            <a:off x="1293475" y="4511862"/>
            <a:ext cx="10057368" cy="19195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public class Department</a:t>
            </a:r>
          </a:p>
          <a:p>
            <a:r>
              <a:rPr lang="en-US" sz="2399" noProof="1"/>
              <a:t>{</a:t>
            </a:r>
          </a:p>
          <a:p>
            <a:r>
              <a:rPr lang="en-US" sz="2399" noProof="1"/>
              <a:t>  public int Id { get; set; }</a:t>
            </a:r>
          </a:p>
          <a:p>
            <a:r>
              <a:rPr lang="en-US" sz="2399" noProof="1"/>
              <a:t>  ...</a:t>
            </a:r>
          </a:p>
          <a:p>
            <a:r>
              <a:rPr lang="en-US" sz="2399" noProof="1"/>
              <a:t>  public </a:t>
            </a:r>
            <a:r>
              <a:rPr lang="en-US" sz="2399" noProof="1">
                <a:solidFill>
                  <a:schemeClr val="bg1"/>
                </a:solidFill>
              </a:rPr>
              <a:t>ICollection&lt;Employee&gt;</a:t>
            </a:r>
            <a:r>
              <a:rPr lang="en-US" sz="2399" noProof="1"/>
              <a:t> Employees { get; set; }</a:t>
            </a:r>
          </a:p>
          <a:p>
            <a:r>
              <a:rPr lang="en-US" sz="2399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DbSet&lt;T&gt;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1C3B5D-00EA-4480-AF19-D0984A6A284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Specialized Collections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F5451-C1F0-4BA8-BE21-55610BE2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74" b="29457"/>
          <a:stretch/>
        </p:blipFill>
        <p:spPr>
          <a:xfrm>
            <a:off x="1950013" y="620665"/>
            <a:ext cx="8370662" cy="3922632"/>
          </a:xfrm>
          <a:prstGeom prst="roundRect">
            <a:avLst>
              <a:gd name="adj" fmla="val 4888"/>
            </a:avLst>
          </a:prstGeom>
        </p:spPr>
      </p:pic>
    </p:spTree>
    <p:extLst>
      <p:ext uri="{BB962C8B-B14F-4D97-AF65-F5344CB8AC3E}">
        <p14:creationId xmlns:p14="http://schemas.microsoft.com/office/powerpoint/2010/main" val="17525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CDEA32-6BF9-4F82-A4A2-8C63CA497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Generic collection with additional features</a:t>
            </a:r>
          </a:p>
          <a:p>
            <a:pPr>
              <a:buClr>
                <a:schemeClr val="tx1"/>
              </a:buClr>
            </a:pPr>
            <a:r>
              <a:rPr lang="en-US" dirty="0"/>
              <a:t>Each </a:t>
            </a:r>
            <a:r>
              <a:rPr lang="en-US" b="1" noProof="1">
                <a:solidFill>
                  <a:schemeClr val="bg1"/>
                </a:solidFill>
              </a:rPr>
              <a:t>DbSet&lt;T&gt;</a:t>
            </a:r>
            <a:r>
              <a:rPr lang="en-US" dirty="0"/>
              <a:t> corresponds to a single database </a:t>
            </a:r>
            <a:br>
              <a:rPr lang="en-US" dirty="0"/>
            </a:br>
            <a:r>
              <a:rPr lang="en-US" dirty="0"/>
              <a:t>table</a:t>
            </a:r>
          </a:p>
          <a:p>
            <a:pPr>
              <a:buClr>
                <a:schemeClr val="tx1"/>
              </a:buClr>
            </a:pPr>
            <a:r>
              <a:rPr lang="en-US" dirty="0"/>
              <a:t>Inherits from </a:t>
            </a:r>
            <a:r>
              <a:rPr lang="en-US" b="1" noProof="1">
                <a:solidFill>
                  <a:schemeClr val="bg1"/>
                </a:solidFill>
              </a:rPr>
              <a:t>ICollection&lt;T&gt;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foreach</a:t>
            </a:r>
            <a:r>
              <a:rPr lang="en-US" dirty="0"/>
              <a:t>-able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Supports </a:t>
            </a:r>
            <a:r>
              <a:rPr lang="en-US" b="1" dirty="0">
                <a:solidFill>
                  <a:schemeClr val="bg1"/>
                </a:solidFill>
              </a:rPr>
              <a:t>LINQ</a:t>
            </a:r>
            <a:r>
              <a:rPr lang="en-US" dirty="0"/>
              <a:t> operations</a:t>
            </a:r>
          </a:p>
          <a:p>
            <a:pPr>
              <a:buClr>
                <a:schemeClr val="tx1"/>
              </a:buClr>
            </a:pPr>
            <a:r>
              <a:rPr lang="en-US" dirty="0"/>
              <a:t>Usually several </a:t>
            </a:r>
            <a:r>
              <a:rPr lang="en-US" b="1" dirty="0">
                <a:solidFill>
                  <a:schemeClr val="bg1"/>
                </a:solidFill>
              </a:rPr>
              <a:t>DbSets</a:t>
            </a:r>
            <a:r>
              <a:rPr lang="en-US" dirty="0"/>
              <a:t> are part of a </a:t>
            </a:r>
            <a:r>
              <a:rPr lang="en-US" b="1" dirty="0">
                <a:solidFill>
                  <a:schemeClr val="bg1"/>
                </a:solidFill>
              </a:rPr>
              <a:t>DbContext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F2654-7DE1-4ED3-B7B4-62F50D78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DbSet&lt;T&gt;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6BBA6-76E6-4CBC-9504-201101A245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A5FDF-64F3-439C-9580-5B208CF982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Each DbSet tracks its own entities through a change tracker</a:t>
            </a:r>
          </a:p>
          <a:p>
            <a:pPr>
              <a:buClr>
                <a:schemeClr val="tx1"/>
              </a:buClr>
            </a:pPr>
            <a:r>
              <a:rPr lang="en-US" dirty="0"/>
              <a:t>Has every other feature of an ICollection&lt;T&gt;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Adding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Updating</a:t>
            </a:r>
            <a:r>
              <a:rPr lang="en-US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Removing</a:t>
            </a:r>
            <a:r>
              <a:rPr lang="en-US" dirty="0"/>
              <a:t> an entity/a range of entities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Checking</a:t>
            </a:r>
            <a:r>
              <a:rPr lang="en-US" dirty="0"/>
              <a:t> for element </a:t>
            </a:r>
            <a:r>
              <a:rPr lang="en-US" b="1" dirty="0">
                <a:solidFill>
                  <a:schemeClr val="bg1"/>
                </a:solidFill>
              </a:rPr>
              <a:t>existence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Accessing the </a:t>
            </a:r>
            <a:r>
              <a:rPr lang="en-US" b="1" dirty="0">
                <a:solidFill>
                  <a:schemeClr val="bg1"/>
                </a:solidFill>
              </a:rPr>
              <a:t>count</a:t>
            </a:r>
            <a:r>
              <a:rPr lang="en-US" dirty="0"/>
              <a:t> of elements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48C0D-8568-4AA6-B8D5-60CA7D01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DbSet&lt;T&gt; Features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1139B-1478-4291-9430-6ACE58E3D1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7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DbContext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8" name="Picture 4" descr="Image result for database png">
            <a:extLst>
              <a:ext uri="{FF2B5EF4-FFF2-40B4-BE49-F238E27FC236}">
                <a16:creationId xmlns:a16="http://schemas.microsoft.com/office/drawing/2014/main" id="{D73A89E5-60D7-4C72-9138-03CE5EE0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50" y="1491373"/>
            <a:ext cx="3283794" cy="24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CCDD8A-D6F9-4230-A76B-1C1B0DA296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Holds several </a:t>
            </a:r>
            <a:r>
              <a:rPr lang="en-US" b="1" noProof="1">
                <a:solidFill>
                  <a:schemeClr val="bg1"/>
                </a:solidFill>
              </a:rPr>
              <a:t>DbSet&lt;T&gt;</a:t>
            </a:r>
          </a:p>
          <a:p>
            <a:r>
              <a:rPr lang="en-US" dirty="0"/>
              <a:t>Responsible for </a:t>
            </a:r>
            <a:r>
              <a:rPr lang="en-US" b="1" dirty="0">
                <a:solidFill>
                  <a:schemeClr val="bg1"/>
                </a:solidFill>
              </a:rPr>
              <a:t>populating</a:t>
            </a:r>
            <a:r>
              <a:rPr lang="en-US" dirty="0"/>
              <a:t> the </a:t>
            </a:r>
            <a:r>
              <a:rPr lang="en-US" b="1" noProof="1">
                <a:solidFill>
                  <a:schemeClr val="bg1"/>
                </a:solidFill>
              </a:rPr>
              <a:t>DbSets</a:t>
            </a:r>
          </a:p>
          <a:p>
            <a:r>
              <a:rPr lang="en-US" dirty="0"/>
              <a:t>Users create a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, which </a:t>
            </a:r>
            <a:r>
              <a:rPr lang="en-US" b="1" dirty="0">
                <a:solidFill>
                  <a:schemeClr val="bg1"/>
                </a:solidFill>
              </a:rPr>
              <a:t>inherits</a:t>
            </a:r>
            <a:r>
              <a:rPr lang="en-US" dirty="0"/>
              <a:t> from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</a:p>
          <a:p>
            <a:pPr lvl="1"/>
            <a:r>
              <a:rPr lang="en-US" dirty="0"/>
              <a:t>Using one </a:t>
            </a:r>
            <a:r>
              <a:rPr lang="en-US" noProof="1"/>
              <a:t>DbSet</a:t>
            </a:r>
            <a:r>
              <a:rPr lang="en-US" dirty="0"/>
              <a:t> per database table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24AF8C-E319-4F67-A8C4-A21A5845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DbContext Class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01A1A0-62D0-40D8-BF6E-DFB9462D2E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933A11D-880F-4BFC-9D6E-27F4FAFF34FB}"/>
              </a:ext>
            </a:extLst>
          </p:cNvPr>
          <p:cNvSpPr txBox="1">
            <a:spLocks/>
          </p:cNvSpPr>
          <p:nvPr/>
        </p:nvSpPr>
        <p:spPr>
          <a:xfrm>
            <a:off x="990341" y="3936168"/>
            <a:ext cx="10819170" cy="2160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public class </a:t>
            </a:r>
            <a:r>
              <a:rPr lang="en-US" sz="2399" noProof="1">
                <a:solidFill>
                  <a:schemeClr val="bg1"/>
                </a:solidFill>
              </a:rPr>
              <a:t>SoftUniDbContext</a:t>
            </a:r>
            <a:r>
              <a:rPr lang="en-US" sz="2399" noProof="1"/>
              <a:t> </a:t>
            </a:r>
            <a:r>
              <a:rPr lang="en-US" sz="2399" noProof="1">
                <a:solidFill>
                  <a:schemeClr val="bg1"/>
                </a:solidFill>
              </a:rPr>
              <a:t>: DbContext</a:t>
            </a:r>
          </a:p>
          <a:p>
            <a:r>
              <a:rPr lang="en-US" sz="2399" noProof="1"/>
              <a:t>{  </a:t>
            </a:r>
          </a:p>
          <a:p>
            <a:r>
              <a:rPr lang="en-US" sz="2399" noProof="1"/>
              <a:t>  public </a:t>
            </a:r>
            <a:r>
              <a:rPr lang="en-US" sz="2399" noProof="1">
                <a:solidFill>
                  <a:schemeClr val="bg1"/>
                </a:solidFill>
              </a:rPr>
              <a:t>DbSet</a:t>
            </a:r>
            <a:r>
              <a:rPr lang="en-US" sz="2399" noProof="1"/>
              <a:t>&lt;Employee&gt; Employees { get; }</a:t>
            </a:r>
          </a:p>
          <a:p>
            <a:r>
              <a:rPr lang="en-US" sz="2399" noProof="1"/>
              <a:t>  public </a:t>
            </a:r>
            <a:r>
              <a:rPr lang="en-US" sz="2399" noProof="1">
                <a:solidFill>
                  <a:schemeClr val="bg1"/>
                </a:solidFill>
              </a:rPr>
              <a:t>DbSet</a:t>
            </a:r>
            <a:r>
              <a:rPr lang="en-US" sz="2399" noProof="1"/>
              <a:t>&lt;Department&gt; Departments { get; }</a:t>
            </a:r>
          </a:p>
          <a:p>
            <a:r>
              <a:rPr lang="en-US" sz="2399" noProof="1"/>
              <a:t>  public </a:t>
            </a:r>
            <a:r>
              <a:rPr lang="en-US" sz="2399" noProof="1">
                <a:solidFill>
                  <a:schemeClr val="bg1"/>
                </a:solidFill>
              </a:rPr>
              <a:t>DbSet</a:t>
            </a:r>
            <a:r>
              <a:rPr lang="en-US" sz="2399" noProof="1"/>
              <a:t>&lt;Project&gt; Projects { get; }</a:t>
            </a:r>
          </a:p>
          <a:p>
            <a:r>
              <a:rPr lang="en-US" sz="2399" noProof="1"/>
              <a:t>  public </a:t>
            </a:r>
            <a:r>
              <a:rPr lang="en-US" sz="2399" noProof="1">
                <a:solidFill>
                  <a:schemeClr val="bg1"/>
                </a:solidFill>
              </a:rPr>
              <a:t>DbSet</a:t>
            </a:r>
            <a:r>
              <a:rPr lang="en-US" sz="2399" noProof="1"/>
              <a:t>&lt;EmployeeProject&gt; EmployeesProjects { get; }</a:t>
            </a:r>
          </a:p>
          <a:p>
            <a:r>
              <a:rPr lang="en-US" sz="2399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65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ChangeTracker&lt;T&gt;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1C3B5D-00EA-4480-AF19-D0984A6A284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Change Tracking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2E25B-42E3-4FBC-9F63-E6767019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17" y="838875"/>
            <a:ext cx="6856214" cy="3838914"/>
          </a:xfrm>
          <a:prstGeom prst="roundRect">
            <a:avLst>
              <a:gd name="adj" fmla="val 3938"/>
            </a:avLst>
          </a:prstGeom>
        </p:spPr>
      </p:pic>
    </p:spTree>
    <p:extLst>
      <p:ext uri="{BB962C8B-B14F-4D97-AF65-F5344CB8AC3E}">
        <p14:creationId xmlns:p14="http://schemas.microsoft.com/office/powerpoint/2010/main" val="5562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95211F-A645-41EB-822A-28B907EF6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Container for tracking changes</a:t>
            </a:r>
          </a:p>
          <a:p>
            <a:pPr>
              <a:buClr>
                <a:schemeClr val="tx1"/>
              </a:buClr>
            </a:pPr>
            <a:r>
              <a:rPr lang="en-US" dirty="0"/>
              <a:t>Holds 3 collections: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All</a:t>
            </a:r>
            <a:r>
              <a:rPr lang="en-US" dirty="0"/>
              <a:t> entities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Added</a:t>
            </a:r>
            <a:r>
              <a:rPr lang="en-US" dirty="0"/>
              <a:t> entities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Removed</a:t>
            </a:r>
            <a:r>
              <a:rPr lang="en-US" dirty="0"/>
              <a:t> entities</a:t>
            </a:r>
          </a:p>
          <a:p>
            <a:pPr>
              <a:buClr>
                <a:schemeClr val="tx1"/>
              </a:buClr>
            </a:pPr>
            <a:r>
              <a:rPr lang="en-US" dirty="0"/>
              <a:t>Also can track </a:t>
            </a:r>
            <a:r>
              <a:rPr lang="en-US" b="1" dirty="0">
                <a:solidFill>
                  <a:schemeClr val="bg1"/>
                </a:solidFill>
              </a:rPr>
              <a:t>modified entities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Through </a:t>
            </a:r>
            <a:r>
              <a:rPr lang="en-US" b="1" dirty="0">
                <a:solidFill>
                  <a:schemeClr val="bg1"/>
                </a:solidFill>
              </a:rPr>
              <a:t>cloning entities </a:t>
            </a:r>
            <a:r>
              <a:rPr lang="en-US" dirty="0"/>
              <a:t>at initialization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D03810-9000-4B14-9319-79B7F73C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ChangeTracker&lt;T&gt;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E9B7757-4C28-4043-8B2A-71E6E504D1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Connected data access model </a:t>
            </a:r>
            <a:r>
              <a:rPr lang="en-US" dirty="0"/>
              <a:t>(</a:t>
            </a:r>
            <a:r>
              <a:rPr lang="en-US" b="1" noProof="1">
                <a:solidFill>
                  <a:schemeClr val="bg1"/>
                </a:solidFill>
              </a:rPr>
              <a:t>SqlClient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Benefits</a:t>
            </a:r>
            <a:r>
              <a:rPr lang="en-US" dirty="0"/>
              <a:t>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Concurrency control is easier to maintain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Better chance to work with the most recent version of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Drawbacks</a:t>
            </a:r>
            <a:r>
              <a:rPr lang="en-US" dirty="0"/>
              <a:t>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Needs a constant reliable network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 Model: Benefits and Drawbacks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4368-413F-4EB0-9F2A-A37CDBE491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 order to check for entity modification, the change tracker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clones</a:t>
            </a:r>
            <a:r>
              <a:rPr lang="en-US" dirty="0"/>
              <a:t> all entities on initialization</a:t>
            </a:r>
          </a:p>
          <a:p>
            <a:r>
              <a:rPr lang="en-US" dirty="0"/>
              <a:t>Cloning process: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chemeClr val="bg1"/>
                </a:solidFill>
              </a:rPr>
              <a:t>new</a:t>
            </a:r>
            <a:r>
              <a:rPr lang="en-US" dirty="0"/>
              <a:t> blank </a:t>
            </a:r>
            <a:r>
              <a:rPr lang="en-US" b="1" dirty="0">
                <a:solidFill>
                  <a:schemeClr val="bg1"/>
                </a:solidFill>
              </a:rPr>
              <a:t>instance</a:t>
            </a:r>
            <a:r>
              <a:rPr lang="en-US" dirty="0"/>
              <a:t> of entity</a:t>
            </a:r>
          </a:p>
          <a:p>
            <a:pPr lvl="1"/>
            <a:r>
              <a:rPr lang="en-US" dirty="0"/>
              <a:t>Find all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  <a:r>
              <a:rPr lang="en-US" dirty="0"/>
              <a:t>, which are valid SQL types</a:t>
            </a:r>
          </a:p>
          <a:p>
            <a:pPr lvl="1"/>
            <a:r>
              <a:rPr lang="en-US" dirty="0"/>
              <a:t>Set blank instance’s property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  <a:r>
              <a:rPr lang="en-US" dirty="0"/>
              <a:t> to existing entity values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CD5158-4923-484C-930B-03CAC007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ChangeTracker&lt;T&gt;: Cloning Entities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F38A9-6F28-4CA2-B364-A410A6C7C7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2366-E843-40BC-8582-927F959B71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Cloning Process: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2BBD02-D989-48C4-BB86-B69D72D2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ChangeTracker&lt;T&gt;: Cloning Entities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B8E8A-AD94-4F9C-BD1A-515B6B4277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5FAEB-1CCD-4453-9694-C036D2379762}"/>
              </a:ext>
            </a:extLst>
          </p:cNvPr>
          <p:cNvSpPr txBox="1">
            <a:spLocks/>
          </p:cNvSpPr>
          <p:nvPr/>
        </p:nvSpPr>
        <p:spPr>
          <a:xfrm>
            <a:off x="530085" y="1762368"/>
            <a:ext cx="11125478" cy="48185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private static List&lt;T&gt; CloneEntities(IEnumerable&lt;T&gt; entities)</a:t>
            </a:r>
          </a:p>
          <a:p>
            <a:r>
              <a:rPr lang="en-US" sz="2399" noProof="1"/>
              <a:t>{</a:t>
            </a:r>
          </a:p>
          <a:p>
            <a:r>
              <a:rPr lang="en-US" sz="2399" noProof="1"/>
              <a:t>  var clonedEntities = new </a:t>
            </a:r>
            <a:r>
              <a:rPr lang="en-US" sz="2399" noProof="1">
                <a:solidFill>
                  <a:schemeClr val="bg1"/>
                </a:solidFill>
              </a:rPr>
              <a:t>List&lt;T&gt;()</a:t>
            </a:r>
            <a:r>
              <a:rPr lang="en-US" sz="2399" noProof="1"/>
              <a:t>;</a:t>
            </a:r>
          </a:p>
          <a:p>
            <a:r>
              <a:rPr lang="en-US" sz="2399" noProof="1"/>
              <a:t>  var propertiesToClone = </a:t>
            </a:r>
          </a:p>
          <a:p>
            <a:r>
              <a:rPr lang="en-US" sz="2399" i="1" noProof="1">
                <a:solidFill>
                  <a:schemeClr val="accent2"/>
                </a:solidFill>
              </a:rPr>
              <a:t>//</a:t>
            </a:r>
            <a:r>
              <a:rPr lang="en-US" sz="2399" noProof="1">
                <a:solidFill>
                  <a:schemeClr val="accent2"/>
                </a:solidFill>
              </a:rPr>
              <a:t> TODO: </a:t>
            </a:r>
            <a:r>
              <a:rPr lang="en-US" sz="2399" i="1" noProof="1">
                <a:solidFill>
                  <a:schemeClr val="accent2"/>
                </a:solidFill>
              </a:rPr>
              <a:t>get properties with SQL types</a:t>
            </a:r>
          </a:p>
          <a:p>
            <a:r>
              <a:rPr lang="en-US" sz="2399" noProof="1"/>
              <a:t>  </a:t>
            </a:r>
          </a:p>
          <a:p>
            <a:r>
              <a:rPr lang="en-US" sz="2399" noProof="1">
                <a:solidFill>
                  <a:schemeClr val="bg1"/>
                </a:solidFill>
              </a:rPr>
              <a:t>foreach</a:t>
            </a:r>
            <a:r>
              <a:rPr lang="en-US" sz="2399" noProof="1"/>
              <a:t> (var </a:t>
            </a:r>
            <a:r>
              <a:rPr lang="en-US" sz="2399" noProof="1">
                <a:solidFill>
                  <a:schemeClr val="bg1"/>
                </a:solidFill>
              </a:rPr>
              <a:t>entity</a:t>
            </a:r>
            <a:r>
              <a:rPr lang="en-US" sz="2399" noProof="1"/>
              <a:t> in </a:t>
            </a:r>
            <a:r>
              <a:rPr lang="en-US" sz="2399" noProof="1">
                <a:solidFill>
                  <a:schemeClr val="bg1"/>
                </a:solidFill>
              </a:rPr>
              <a:t>entities</a:t>
            </a:r>
            <a:r>
              <a:rPr lang="en-US" sz="2399" noProof="1"/>
              <a:t>) {</a:t>
            </a:r>
          </a:p>
          <a:p>
            <a:r>
              <a:rPr lang="en-US" sz="2399" noProof="1"/>
              <a:t>    var </a:t>
            </a:r>
            <a:r>
              <a:rPr lang="en-US" sz="2399" noProof="1">
                <a:solidFill>
                  <a:schemeClr val="bg1"/>
                </a:solidFill>
              </a:rPr>
              <a:t>clonedEntity</a:t>
            </a:r>
            <a:r>
              <a:rPr lang="en-US" sz="2399" noProof="1"/>
              <a:t> = Activator.</a:t>
            </a:r>
            <a:r>
              <a:rPr lang="en-US" sz="2399" noProof="1">
                <a:solidFill>
                  <a:schemeClr val="bg1"/>
                </a:solidFill>
              </a:rPr>
              <a:t>CreateInstance&lt;T&gt;()</a:t>
            </a:r>
            <a:r>
              <a:rPr lang="en-US" sz="2399" noProof="1"/>
              <a:t>;</a:t>
            </a:r>
          </a:p>
          <a:p>
            <a:r>
              <a:rPr lang="en-US" sz="2399" noProof="1"/>
              <a:t>    </a:t>
            </a:r>
            <a:r>
              <a:rPr lang="en-US" sz="2399" noProof="1">
                <a:solidFill>
                  <a:schemeClr val="bg1"/>
                </a:solidFill>
              </a:rPr>
              <a:t>foreach</a:t>
            </a:r>
            <a:r>
              <a:rPr lang="en-US" sz="2399" noProof="1"/>
              <a:t> (var </a:t>
            </a:r>
            <a:r>
              <a:rPr lang="en-US" sz="2399" noProof="1">
                <a:solidFill>
                  <a:schemeClr val="bg1"/>
                </a:solidFill>
              </a:rPr>
              <a:t>property</a:t>
            </a:r>
            <a:r>
              <a:rPr lang="en-US" sz="2399" noProof="1"/>
              <a:t> in </a:t>
            </a:r>
            <a:r>
              <a:rPr lang="en-US" sz="2399" noProof="1">
                <a:solidFill>
                  <a:schemeClr val="bg1"/>
                </a:solidFill>
              </a:rPr>
              <a:t>propertiesToClone</a:t>
            </a:r>
            <a:r>
              <a:rPr lang="en-US" sz="2399" noProof="1"/>
              <a:t>) {</a:t>
            </a:r>
          </a:p>
          <a:p>
            <a:r>
              <a:rPr lang="en-US" sz="2399" noProof="1"/>
              <a:t>      var value = property.</a:t>
            </a:r>
            <a:r>
              <a:rPr lang="en-US" sz="2399" noProof="1">
                <a:solidFill>
                  <a:schemeClr val="bg1"/>
                </a:solidFill>
              </a:rPr>
              <a:t>GetValue(entity)</a:t>
            </a:r>
            <a:r>
              <a:rPr lang="en-US" sz="2399" noProof="1"/>
              <a:t>;</a:t>
            </a:r>
          </a:p>
          <a:p>
            <a:r>
              <a:rPr lang="en-US" sz="2399" noProof="1"/>
              <a:t>      property.</a:t>
            </a:r>
            <a:r>
              <a:rPr lang="en-US" sz="2399" noProof="1">
                <a:solidFill>
                  <a:schemeClr val="bg1"/>
                </a:solidFill>
              </a:rPr>
              <a:t>SetValue</a:t>
            </a:r>
            <a:r>
              <a:rPr lang="en-US" sz="2399" noProof="1"/>
              <a:t>(clonedEntity, value);</a:t>
            </a:r>
          </a:p>
          <a:p>
            <a:r>
              <a:rPr lang="en-US" sz="2399" noProof="1"/>
              <a:t>    }</a:t>
            </a:r>
          </a:p>
          <a:p>
            <a:r>
              <a:rPr lang="en-US" sz="2399" noProof="1"/>
              <a:t>    </a:t>
            </a:r>
            <a:r>
              <a:rPr lang="en-US" sz="2399" noProof="1">
                <a:solidFill>
                  <a:schemeClr val="bg1"/>
                </a:solidFill>
              </a:rPr>
              <a:t>clonedEntities</a:t>
            </a:r>
            <a:r>
              <a:rPr lang="en-US" sz="2399" noProof="1"/>
              <a:t>.</a:t>
            </a:r>
            <a:r>
              <a:rPr lang="en-US" sz="2399" noProof="1">
                <a:solidFill>
                  <a:schemeClr val="bg1"/>
                </a:solidFill>
              </a:rPr>
              <a:t>Add</a:t>
            </a:r>
            <a:r>
              <a:rPr lang="en-US" sz="2399" noProof="1"/>
              <a:t>(</a:t>
            </a:r>
            <a:r>
              <a:rPr lang="en-US" sz="2399" noProof="1">
                <a:solidFill>
                  <a:schemeClr val="bg1"/>
                </a:solidFill>
              </a:rPr>
              <a:t>clonedEntity</a:t>
            </a:r>
            <a:r>
              <a:rPr lang="en-US" sz="2399" noProof="1"/>
              <a:t>);</a:t>
            </a:r>
          </a:p>
          <a:p>
            <a:r>
              <a:rPr lang="en-US" sz="2399" noProof="1"/>
              <a:t>  }</a:t>
            </a:r>
          </a:p>
          <a:p>
            <a:r>
              <a:rPr lang="en-US" sz="2399" noProof="1"/>
              <a:t>  return </a:t>
            </a:r>
            <a:r>
              <a:rPr lang="en-US" sz="2399" noProof="1">
                <a:solidFill>
                  <a:schemeClr val="bg1"/>
                </a:solidFill>
              </a:rPr>
              <a:t>clonedEntities</a:t>
            </a:r>
            <a:r>
              <a:rPr lang="en-US" sz="2399" noProof="1"/>
              <a:t>;</a:t>
            </a:r>
          </a:p>
          <a:p>
            <a:r>
              <a:rPr lang="en-US" sz="2399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68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Writing an ORM Framework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242878-7C6A-40D5-A01B-4F1D2E23AB0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A56589-F385-46AB-A659-9547959BB067}"/>
              </a:ext>
            </a:extLst>
          </p:cNvPr>
          <p:cNvGrpSpPr/>
          <p:nvPr/>
        </p:nvGrpSpPr>
        <p:grpSpPr>
          <a:xfrm>
            <a:off x="2367828" y="740038"/>
            <a:ext cx="8167519" cy="3786706"/>
            <a:chOff x="1242729" y="605998"/>
            <a:chExt cx="9316156" cy="408002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DE1F19-E28E-4BD8-B0D5-1433BB9A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28454">
              <a:off x="2336835" y="965402"/>
              <a:ext cx="4710112" cy="370651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DA4917-C880-407F-8CFE-D810A801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5975">
              <a:off x="1242729" y="605998"/>
              <a:ext cx="4493286" cy="282338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FBE698-ACB9-455F-8C18-F33BA085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95865">
              <a:off x="5253460" y="620991"/>
              <a:ext cx="5305425" cy="16383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8D1D83-EB47-41E4-B69B-EE6BAF8DD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225"/>
            <a:stretch/>
          </p:blipFill>
          <p:spPr>
            <a:xfrm rot="525869">
              <a:off x="5488339" y="1946029"/>
              <a:ext cx="3825023" cy="273999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302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Reading Data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Querying the DB using MiniORM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03" y="1394616"/>
            <a:ext cx="2786135" cy="2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First create instance of 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r>
              <a:rPr lang="en-US" dirty="0"/>
              <a:t>In the constructor you can pass a database connection string</a:t>
            </a:r>
          </a:p>
          <a:p>
            <a:r>
              <a:rPr lang="en-US" dirty="0"/>
              <a:t>DbContext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entity classes </a:t>
            </a:r>
            <a:r>
              <a:rPr lang="en-US" dirty="0"/>
              <a:t>(tables) are listed as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</a:p>
          <a:p>
            <a:pPr lvl="2"/>
            <a:r>
              <a:rPr lang="en-US" dirty="0"/>
              <a:t>e.g. </a:t>
            </a:r>
            <a:r>
              <a:rPr lang="en-US" b="1" noProof="1">
                <a:solidFill>
                  <a:schemeClr val="bg1"/>
                </a:solidFill>
              </a:rPr>
              <a:t>DbSet</a:t>
            </a:r>
            <a:r>
              <a:rPr lang="en-US" noProof="1"/>
              <a:t>&lt;</a:t>
            </a:r>
            <a:r>
              <a:rPr lang="en-US" b="1" noProof="1">
                <a:solidFill>
                  <a:schemeClr val="bg1"/>
                </a:solidFill>
              </a:rPr>
              <a:t>Employee</a:t>
            </a:r>
            <a:r>
              <a:rPr lang="en-US" noProof="1"/>
              <a:t>&gt; </a:t>
            </a:r>
            <a:r>
              <a:rPr lang="en-US" b="1" noProof="1">
                <a:solidFill>
                  <a:schemeClr val="bg1"/>
                </a:solidFill>
              </a:rPr>
              <a:t>Employees</a:t>
            </a:r>
            <a:r>
              <a:rPr lang="en-US" noProof="1"/>
              <a:t> </a:t>
            </a:r>
            <a:r>
              <a:rPr lang="en-US" b="1" noProof="1">
                <a:solidFill>
                  <a:schemeClr val="bg1"/>
                </a:solidFill>
              </a:rPr>
              <a:t>{ get;}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DbContext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68956" y="1906687"/>
            <a:ext cx="9162870" cy="464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 algn="ctr"/>
            <a:r>
              <a:rPr lang="en-US" sz="2399" noProof="1"/>
              <a:t>var context = </a:t>
            </a:r>
            <a:r>
              <a:rPr lang="en-US" sz="2399" noProof="1">
                <a:solidFill>
                  <a:schemeClr val="bg1"/>
                </a:solidFill>
              </a:rPr>
              <a:t>new</a:t>
            </a:r>
            <a:r>
              <a:rPr lang="en-US" sz="2399" noProof="1"/>
              <a:t> </a:t>
            </a:r>
            <a:r>
              <a:rPr lang="en-US" sz="2399" noProof="1">
                <a:solidFill>
                  <a:schemeClr val="bg1"/>
                </a:solidFill>
              </a:rPr>
              <a:t>SoftUniDbContext</a:t>
            </a:r>
            <a:r>
              <a:rPr lang="en-US" sz="2399" noProof="1"/>
              <a:t>(connectionString);</a:t>
            </a:r>
          </a:p>
        </p:txBody>
      </p:sp>
    </p:spTree>
    <p:extLst>
      <p:ext uri="{BB962C8B-B14F-4D97-AF65-F5344CB8AC3E}">
        <p14:creationId xmlns:p14="http://schemas.microsoft.com/office/powerpoint/2010/main" val="19372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Executing </a:t>
            </a:r>
            <a:r>
              <a:rPr lang="en-US" b="1" dirty="0">
                <a:solidFill>
                  <a:schemeClr val="bg1"/>
                </a:solidFill>
              </a:rPr>
              <a:t>LINQ-to-Entities</a:t>
            </a:r>
            <a:r>
              <a:rPr lang="en-US" dirty="0"/>
              <a:t> query over entity: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Employees</a:t>
            </a:r>
            <a:r>
              <a:rPr lang="en-US" dirty="0"/>
              <a:t> property in 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Data with LINQ Query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13260" y="4632090"/>
            <a:ext cx="8373510" cy="1864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public class SoftUniDbContext : DbContext</a:t>
            </a:r>
          </a:p>
          <a:p>
            <a:r>
              <a:rPr lang="en-US" sz="2399" noProof="1"/>
              <a:t>{</a:t>
            </a:r>
          </a:p>
          <a:p>
            <a:r>
              <a:rPr lang="en-US" sz="2399" noProof="1"/>
              <a:t>  </a:t>
            </a:r>
            <a:r>
              <a:rPr lang="en-US" sz="2399" noProof="1">
                <a:solidFill>
                  <a:schemeClr val="bg1"/>
                </a:solidFill>
              </a:rPr>
              <a:t>public DbSet&lt;Employee&gt; Employees { get; }</a:t>
            </a:r>
          </a:p>
          <a:p>
            <a:r>
              <a:rPr lang="en-US" sz="2399" noProof="1"/>
              <a:t>  public DbSet&lt;Project&gt; Projects { get; }</a:t>
            </a:r>
          </a:p>
          <a:p>
            <a:r>
              <a:rPr lang="en-US" sz="2399" noProof="1"/>
              <a:t>  public DbSet&lt;Department&gt; Departments { get; }</a:t>
            </a:r>
          </a:p>
          <a:p>
            <a:r>
              <a:rPr lang="en-US" sz="2399" noProof="1"/>
              <a:t>}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713260" y="1825515"/>
            <a:ext cx="8373510" cy="2206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pPr algn="l"/>
            <a:r>
              <a:rPr lang="en-US" sz="2399" noProof="1"/>
              <a:t>var context = new SoftUniDbContext(connectionString)</a:t>
            </a:r>
          </a:p>
          <a:p>
            <a:pPr algn="l"/>
            <a:endParaRPr lang="en-US" sz="2399" noProof="1"/>
          </a:p>
          <a:p>
            <a:pPr algn="l"/>
            <a:r>
              <a:rPr lang="en-US" sz="2399" noProof="1"/>
              <a:t>var employees = context.Employees</a:t>
            </a:r>
          </a:p>
          <a:p>
            <a:pPr algn="l"/>
            <a:r>
              <a:rPr lang="en-US" sz="2399" noProof="1"/>
              <a:t>  .Where(</a:t>
            </a:r>
            <a:r>
              <a:rPr lang="en-US" sz="2399" noProof="1">
                <a:solidFill>
                  <a:schemeClr val="bg1"/>
                </a:solidFill>
              </a:rPr>
              <a:t>e =&gt; e.JobTitle == "Design Engineer"</a:t>
            </a:r>
            <a:r>
              <a:rPr lang="en-US" sz="2399" noProof="1"/>
              <a:t>)</a:t>
            </a:r>
          </a:p>
          <a:p>
            <a:pPr algn="l"/>
            <a:r>
              <a:rPr lang="en-US" sz="2399" noProof="1"/>
              <a:t>  .ToArray();</a:t>
            </a:r>
          </a:p>
          <a:p>
            <a:pPr algn="l"/>
            <a:endParaRPr lang="en-US" sz="2399" noProof="1"/>
          </a:p>
        </p:txBody>
      </p:sp>
    </p:spTree>
    <p:extLst>
      <p:ext uri="{BB962C8B-B14F-4D97-AF65-F5344CB8AC3E}">
        <p14:creationId xmlns:p14="http://schemas.microsoft.com/office/powerpoint/2010/main" val="22447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can also use </a:t>
            </a:r>
            <a:r>
              <a:rPr lang="en-US" b="1" dirty="0">
                <a:solidFill>
                  <a:schemeClr val="bg1"/>
                </a:solidFill>
              </a:rPr>
              <a:t>extension methods </a:t>
            </a:r>
            <a:r>
              <a:rPr lang="en-US" dirty="0"/>
              <a:t>for constructing the query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Find element by </a:t>
            </a:r>
            <a:r>
              <a:rPr lang="en-US" b="1" dirty="0">
                <a:solidFill>
                  <a:schemeClr val="bg1"/>
                </a:solidFill>
              </a:rPr>
              <a:t>ID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Data with LINQ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56204" y="4687391"/>
            <a:ext cx="8846086" cy="13107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var context = new SoftUniEntities()</a:t>
            </a:r>
          </a:p>
          <a:p>
            <a:r>
              <a:rPr lang="en-US" sz="2399" noProof="1"/>
              <a:t>var project = context.Projects</a:t>
            </a:r>
            <a:br>
              <a:rPr lang="en-US" sz="2399" noProof="1"/>
            </a:br>
            <a:r>
              <a:rPr lang="en-US" sz="2399" noProof="1"/>
              <a:t>	.Single(e =&gt; </a:t>
            </a:r>
            <a:r>
              <a:rPr lang="en-US" sz="2399" noProof="1">
                <a:solidFill>
                  <a:schemeClr val="bg1"/>
                </a:solidFill>
              </a:rPr>
              <a:t>e.Id == 2</a:t>
            </a:r>
            <a:r>
              <a:rPr lang="en-US" sz="2399" noProof="1"/>
              <a:t>);</a:t>
            </a:r>
          </a:p>
          <a:p>
            <a:r>
              <a:rPr lang="en-US" sz="2399" noProof="1"/>
              <a:t>Console.WriteLine(project.Name);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773372" y="1818195"/>
            <a:ext cx="8828918" cy="22338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var context = new SoftUniDbContext(connectionString)</a:t>
            </a:r>
          </a:p>
          <a:p>
            <a:r>
              <a:rPr lang="en-US" sz="2399" noProof="1"/>
              <a:t>var employees = context.Employees</a:t>
            </a:r>
          </a:p>
          <a:p>
            <a:r>
              <a:rPr lang="en-US" sz="2399" noProof="1"/>
              <a:t>    .Where(c =&gt; c.JobTitle == "Design Engineering")</a:t>
            </a:r>
          </a:p>
          <a:p>
            <a:r>
              <a:rPr lang="en-US" sz="2399" noProof="1"/>
              <a:t>    .Select(c =&gt; c.FirstName)</a:t>
            </a:r>
          </a:p>
          <a:p>
            <a:r>
              <a:rPr lang="en-US" sz="2399" noProof="1"/>
              <a:t>    .ToList();</a:t>
            </a:r>
          </a:p>
        </p:txBody>
      </p:sp>
    </p:spTree>
    <p:extLst>
      <p:ext uri="{BB962C8B-B14F-4D97-AF65-F5344CB8AC3E}">
        <p14:creationId xmlns:p14="http://schemas.microsoft.com/office/powerpoint/2010/main" val="5190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CRUD Operations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With MiniORM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50" y="1572842"/>
            <a:ext cx="5037668" cy="20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To create a new database row use the method </a:t>
            </a:r>
            <a:br>
              <a:rPr lang="en-US" noProof="1"/>
            </a:br>
            <a:r>
              <a:rPr lang="en-US" b="1" noProof="1">
                <a:solidFill>
                  <a:schemeClr val="bg1"/>
                </a:solidFill>
              </a:rPr>
              <a:t>Add(…)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/>
              <a:t>DbSet: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New Entities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684684" y="2968527"/>
            <a:ext cx="8687713" cy="2209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var project = new Project()</a:t>
            </a:r>
          </a:p>
          <a:p>
            <a:r>
              <a:rPr lang="en-US" sz="2399" noProof="1"/>
              <a:t>{</a:t>
            </a:r>
          </a:p>
          <a:p>
            <a:r>
              <a:rPr lang="en-US" sz="2399" noProof="1"/>
              <a:t>  Name = "Judge System"</a:t>
            </a:r>
          </a:p>
          <a:p>
            <a:r>
              <a:rPr lang="en-US" sz="2399" noProof="1"/>
              <a:t>};</a:t>
            </a:r>
          </a:p>
          <a:p>
            <a:endParaRPr lang="en-US" sz="2399" noProof="1"/>
          </a:p>
          <a:p>
            <a:r>
              <a:rPr lang="en-US" sz="2399" noProof="1"/>
              <a:t>context.Projects.Add(project);</a:t>
            </a:r>
          </a:p>
          <a:p>
            <a:r>
              <a:rPr lang="en-US" sz="2399" noProof="1"/>
              <a:t>context.SaveChanges();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752143" y="5523954"/>
            <a:ext cx="8684538" cy="1104612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3199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7130" y="5125804"/>
            <a:ext cx="4269264" cy="535615"/>
          </a:xfrm>
          <a:prstGeom prst="wedgeRoundRectCallout">
            <a:avLst>
              <a:gd name="adj1" fmla="val -57576"/>
              <a:gd name="adj2" fmla="val -534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 SQL statements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0601" y="2299932"/>
            <a:ext cx="2840626" cy="837982"/>
          </a:xfrm>
          <a:prstGeom prst="wedgeRoundRectCallout">
            <a:avLst>
              <a:gd name="adj1" fmla="val -65298"/>
              <a:gd name="adj2" fmla="val 4960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 new Project object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08522" y="3806509"/>
            <a:ext cx="4570809" cy="535615"/>
          </a:xfrm>
          <a:prstGeom prst="wedgeRoundRectCallout">
            <a:avLst>
              <a:gd name="adj1" fmla="val -40204"/>
              <a:gd name="adj2" fmla="val 8717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the object to the DbSet</a:t>
            </a:r>
          </a:p>
        </p:txBody>
      </p:sp>
    </p:spTree>
    <p:extLst>
      <p:ext uri="{BB962C8B-B14F-4D97-AF65-F5344CB8AC3E}">
        <p14:creationId xmlns:p14="http://schemas.microsoft.com/office/powerpoint/2010/main" val="39713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 allows modifying entity properties and persisting </a:t>
            </a:r>
            <a:br>
              <a:rPr lang="en-US" dirty="0"/>
            </a:br>
            <a:r>
              <a:rPr lang="en-US" dirty="0"/>
              <a:t>them in the database</a:t>
            </a:r>
          </a:p>
          <a:p>
            <a:pPr lvl="1"/>
            <a:r>
              <a:rPr lang="en-US" dirty="0"/>
              <a:t>Just load an entity, modify it and call </a:t>
            </a:r>
            <a:r>
              <a:rPr lang="en-US" b="1" noProof="1">
                <a:solidFill>
                  <a:schemeClr val="bg1"/>
                </a:solidFill>
              </a:rPr>
              <a:t>SaveChanges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DbContext</a:t>
            </a:r>
            <a:r>
              <a:rPr lang="en-US" dirty="0"/>
              <a:t> automatically tracks 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made on its </a:t>
            </a:r>
            <a:br>
              <a:rPr lang="en-US" dirty="0"/>
            </a:br>
            <a:r>
              <a:rPr lang="en-US" dirty="0"/>
              <a:t>entity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Existing Entities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4163" y="4345901"/>
            <a:ext cx="10498464" cy="1323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Employees employee =</a:t>
            </a:r>
          </a:p>
          <a:p>
            <a:r>
              <a:rPr lang="en-US" sz="2399" noProof="1"/>
              <a:t>  context.Employees.First();</a:t>
            </a:r>
          </a:p>
          <a:p>
            <a:r>
              <a:rPr lang="en-US" sz="2399" noProof="1"/>
              <a:t>employees.FirstName = "Alex";</a:t>
            </a:r>
          </a:p>
          <a:p>
            <a:r>
              <a:rPr lang="en-US" sz="2399" noProof="1"/>
              <a:t>context.SaveChanges();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0702" y="5355580"/>
            <a:ext cx="2513945" cy="885971"/>
          </a:xfrm>
          <a:prstGeom prst="wedgeRoundRectCallout">
            <a:avLst>
              <a:gd name="adj1" fmla="val -68252"/>
              <a:gd name="adj2" fmla="val -3145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 an SQL UPDATE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3395" y="3888814"/>
            <a:ext cx="2236788" cy="914162"/>
          </a:xfrm>
          <a:prstGeom prst="wedgeRoundRectCallout">
            <a:avLst>
              <a:gd name="adj1" fmla="val -69668"/>
              <a:gd name="adj2" fmla="val 401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first order</a:t>
            </a:r>
          </a:p>
        </p:txBody>
      </p:sp>
    </p:spTree>
    <p:extLst>
      <p:ext uri="{BB962C8B-B14F-4D97-AF65-F5344CB8AC3E}">
        <p14:creationId xmlns:p14="http://schemas.microsoft.com/office/powerpoint/2010/main" val="403902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ADO.NET Architecture</a:t>
            </a:r>
          </a:p>
        </p:txBody>
      </p:sp>
      <p:pic>
        <p:nvPicPr>
          <p:cNvPr id="2050" name="Picture 2" descr="Image result for ado.net architectur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80" y="838200"/>
            <a:ext cx="365046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Delete is done by </a:t>
            </a:r>
            <a:r>
              <a:rPr lang="en-US" b="1" noProof="1">
                <a:solidFill>
                  <a:schemeClr val="bg1"/>
                </a:solidFill>
              </a:rPr>
              <a:t>Remove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on the specified entity collection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SaveChanges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method performs the delete action in the 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Deleting Existing Data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1801" y="3367199"/>
            <a:ext cx="10363676" cy="1298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latin typeface="Consolas" pitchFamily="49" charset="0"/>
              </a:defRPr>
            </a:lvl1pPr>
          </a:lstStyle>
          <a:p>
            <a:r>
              <a:rPr lang="en-US" sz="2399" noProof="1"/>
              <a:t>Employees employee =</a:t>
            </a:r>
          </a:p>
          <a:p>
            <a:r>
              <a:rPr lang="en-US" sz="2399" noProof="1"/>
              <a:t>  softUniEntities.Employees.First();</a:t>
            </a:r>
          </a:p>
          <a:p>
            <a:r>
              <a:rPr lang="en-US" sz="2399" noProof="1"/>
              <a:t>softUniEntities.Employees.</a:t>
            </a:r>
            <a:r>
              <a:rPr lang="en-US" sz="2399" noProof="1">
                <a:solidFill>
                  <a:schemeClr val="bg1"/>
                </a:solidFill>
              </a:rPr>
              <a:t>Remove</a:t>
            </a:r>
            <a:r>
              <a:rPr lang="en-US" sz="2399" noProof="1"/>
              <a:t>(employee);</a:t>
            </a:r>
          </a:p>
          <a:p>
            <a:r>
              <a:rPr lang="en-US" sz="2399" noProof="1"/>
              <a:t>softUniEntities.SaveChanges();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561917" y="2837546"/>
            <a:ext cx="3828481" cy="1018840"/>
          </a:xfrm>
          <a:prstGeom prst="wedgeRoundRectCallout">
            <a:avLst>
              <a:gd name="adj1" fmla="val -59647"/>
              <a:gd name="adj2" fmla="val 5554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the entity for deleting at the next save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556540" y="4589853"/>
            <a:ext cx="3499627" cy="941195"/>
          </a:xfrm>
          <a:prstGeom prst="wedgeRoundRectCallout">
            <a:avLst>
              <a:gd name="adj1" fmla="val -64210"/>
              <a:gd name="adj2" fmla="val -4221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 the SQL DELETE command</a:t>
            </a:r>
          </a:p>
        </p:txBody>
      </p:sp>
    </p:spTree>
    <p:extLst>
      <p:ext uri="{BB962C8B-B14F-4D97-AF65-F5344CB8AC3E}">
        <p14:creationId xmlns:p14="http://schemas.microsoft.com/office/powerpoint/2010/main" val="14990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>
              <a:defRPr/>
            </a:pPr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>
                <a:defRPr/>
              </a:pPr>
              <a:t>71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497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102" y="1560211"/>
            <a:ext cx="7331546" cy="3292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57063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199" b="1" dirty="0">
                <a:solidFill>
                  <a:schemeClr val="bg1"/>
                </a:solidFill>
              </a:rPr>
              <a:t>ORM frameworks </a:t>
            </a:r>
            <a:r>
              <a:rPr lang="en-US" sz="3199" dirty="0">
                <a:solidFill>
                  <a:schemeClr val="bg2"/>
                </a:solidFill>
              </a:rPr>
              <a:t>map database schema to objects in a programming language</a:t>
            </a:r>
          </a:p>
          <a:p>
            <a:pPr marL="457063" indent="-457063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199" b="1" dirty="0">
                <a:solidFill>
                  <a:schemeClr val="bg1"/>
                </a:solidFill>
              </a:rPr>
              <a:t>LINQ </a:t>
            </a:r>
            <a:r>
              <a:rPr lang="en-US" sz="3199" dirty="0">
                <a:solidFill>
                  <a:schemeClr val="bg2"/>
                </a:solidFill>
              </a:rPr>
              <a:t>can be used to query the DB through the </a:t>
            </a:r>
            <a:r>
              <a:rPr lang="en-US" sz="3199" b="1" dirty="0">
                <a:solidFill>
                  <a:schemeClr val="bg1"/>
                </a:solidFill>
              </a:rPr>
              <a:t>DB context</a:t>
            </a:r>
          </a:p>
          <a:p>
            <a:pPr marL="457063" indent="-4570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199" b="1" dirty="0">
              <a:solidFill>
                <a:schemeClr val="bg2"/>
              </a:solidFill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281705" y="4252554"/>
            <a:ext cx="6389143" cy="1630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var employees = context.Employees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 .Where(c =&gt; c.JobTitle == "Design Engineering")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 .Select(c =&gt; c.FirstName)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 .ToList();</a:t>
            </a:r>
          </a:p>
        </p:txBody>
      </p:sp>
    </p:spTree>
    <p:extLst>
      <p:ext uri="{BB962C8B-B14F-4D97-AF65-F5344CB8AC3E}">
        <p14:creationId xmlns:p14="http://schemas.microsoft.com/office/powerpoint/2010/main" val="10768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1B9236-8E20-46BC-AADF-6AF4F803CC95}"/>
              </a:ext>
            </a:extLst>
          </p:cNvPr>
          <p:cNvSpPr txBox="1">
            <a:spLocks/>
          </p:cNvSpPr>
          <p:nvPr/>
        </p:nvSpPr>
        <p:spPr>
          <a:xfrm>
            <a:off x="0" y="6400026"/>
            <a:ext cx="12111057" cy="363443"/>
          </a:xfrm>
          <a:prstGeom prst="rect">
            <a:avLst/>
          </a:prstGeom>
        </p:spPr>
        <p:txBody>
          <a:bodyPr vert="horz" lIns="107972" tIns="35991" rIns="107972" bIns="35991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97">
                <a:hlinkClick r:id="rId3"/>
              </a:rPr>
              <a:t>https://softuni.bg/courses/databases-advanced-entity-framework</a:t>
            </a:r>
            <a:endParaRPr lang="en-US" sz="3397" dirty="0"/>
          </a:p>
        </p:txBody>
      </p:sp>
    </p:spTree>
    <p:extLst>
      <p:ext uri="{BB962C8B-B14F-4D97-AF65-F5344CB8AC3E}">
        <p14:creationId xmlns:p14="http://schemas.microsoft.com/office/powerpoint/2010/main" val="11743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ORM Concept, Config, CRUD Operations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Entity Framework 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2" y="2451336"/>
            <a:ext cx="3657600" cy="2425464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550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14" y="1371603"/>
            <a:ext cx="9021897" cy="4795935"/>
          </a:xfrm>
        </p:spPr>
        <p:txBody>
          <a:bodyPr/>
          <a:lstStyle/>
          <a:p>
            <a:r>
              <a:rPr lang="en-US" dirty="0"/>
              <a:t>Entity Framework Core Overview</a:t>
            </a:r>
          </a:p>
          <a:p>
            <a:r>
              <a:rPr lang="en-US" dirty="0"/>
              <a:t>Database First Model</a:t>
            </a:r>
          </a:p>
          <a:p>
            <a:r>
              <a:rPr lang="en-US" dirty="0"/>
              <a:t>CRUD Operations Using </a:t>
            </a:r>
            <a:br>
              <a:rPr lang="en-US" dirty="0"/>
            </a:br>
            <a:r>
              <a:rPr lang="en-US" dirty="0"/>
              <a:t>Entity Framework Core</a:t>
            </a:r>
          </a:p>
          <a:p>
            <a:r>
              <a:rPr lang="en-US" dirty="0"/>
              <a:t>Working with LINQ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88D22A-6167-4B35-848C-430A24E1D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 and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1676400"/>
            <a:ext cx="2591768" cy="17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Framework Core: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standard </a:t>
            </a:r>
            <a:r>
              <a:rPr lang="en-US" b="1" dirty="0">
                <a:solidFill>
                  <a:schemeClr val="bg1"/>
                </a:solidFill>
              </a:rPr>
              <a:t>ORM framework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.NET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.NET Core</a:t>
            </a:r>
          </a:p>
          <a:p>
            <a:r>
              <a:rPr lang="en-US" dirty="0"/>
              <a:t>Provides LINQ-based data queries and </a:t>
            </a:r>
            <a:r>
              <a:rPr lang="en-US" b="1" dirty="0">
                <a:solidFill>
                  <a:schemeClr val="bg1"/>
                </a:solidFill>
              </a:rPr>
              <a:t>CRUD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operations</a:t>
            </a:r>
          </a:p>
          <a:p>
            <a:r>
              <a:rPr lang="en-US" dirty="0"/>
              <a:t>Automatic </a:t>
            </a:r>
            <a:r>
              <a:rPr lang="en-US" b="1" dirty="0">
                <a:solidFill>
                  <a:schemeClr val="bg1"/>
                </a:solidFill>
              </a:rPr>
              <a:t>change tracking </a:t>
            </a:r>
            <a:r>
              <a:rPr lang="en-US" dirty="0"/>
              <a:t>of in-memory objects</a:t>
            </a:r>
          </a:p>
          <a:p>
            <a:r>
              <a:rPr lang="en-US" dirty="0"/>
              <a:t>Works with many relational databases (with different providers)</a:t>
            </a:r>
          </a:p>
          <a:p>
            <a:r>
              <a:rPr lang="en-US" dirty="0"/>
              <a:t>Open source with independent release cycle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 Core: Basic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7" y="335280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66" y="3352800"/>
            <a:ext cx="2434404" cy="3077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799" y="3352800"/>
            <a:ext cx="2329393" cy="307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1409" y="1151118"/>
            <a:ext cx="3467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Write &amp; execute query over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/>
              <a:t>EF generates &amp; executes an </a:t>
            </a:r>
            <a:r>
              <a:rPr lang="en-US" sz="3200" b="1" dirty="0">
                <a:solidFill>
                  <a:schemeClr val="bg1"/>
                </a:solidFill>
              </a:rPr>
              <a:t>SQL query</a:t>
            </a:r>
            <a:r>
              <a:rPr lang="en-US" sz="3200" dirty="0"/>
              <a:t> in the </a:t>
            </a:r>
            <a:r>
              <a:rPr lang="en-US" sz="3200" b="1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5612" y="1151118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Define the data model (</a:t>
            </a:r>
            <a:r>
              <a:rPr lang="en-US" sz="3200" b="1" dirty="0">
                <a:solidFill>
                  <a:schemeClr val="bg1"/>
                </a:solidFill>
              </a:rPr>
              <a:t>Code First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Scaffold from DB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419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 Core: Basic Workflow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4524" y="1151118"/>
            <a:ext cx="3240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200" dirty="0"/>
              <a:t>Modify data with C# code and call "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Save Changes()</a:t>
            </a:r>
            <a:r>
              <a:rPr lang="en-US" sz="3200" dirty="0"/>
              <a:t>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3200" dirty="0"/>
              <a:t>Entity Framework generates &amp; executes SQL command to modify the 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011" y="1151117"/>
            <a:ext cx="35239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3200" dirty="0"/>
              <a:t>EF transforms </a:t>
            </a:r>
            <a:br>
              <a:rPr lang="en-US" sz="3200" dirty="0"/>
            </a:br>
            <a:r>
              <a:rPr lang="en-US" sz="3200" dirty="0"/>
              <a:t>the query</a:t>
            </a:r>
            <a:br>
              <a:rPr lang="en-US" sz="3200" dirty="0"/>
            </a:br>
            <a:r>
              <a:rPr lang="en-US" sz="3200" dirty="0"/>
              <a:t>results into </a:t>
            </a:r>
            <a:br>
              <a:rPr lang="en-US" sz="3200" dirty="0"/>
            </a:br>
            <a:r>
              <a:rPr lang="en-US" sz="3200" dirty="0"/>
              <a:t>.NET objects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3447710"/>
            <a:ext cx="2860254" cy="3077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3" y="3447711"/>
            <a:ext cx="3582032" cy="3077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43" y="4038599"/>
            <a:ext cx="3889232" cy="18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ADO.NET is a standard </a:t>
            </a:r>
            <a:r>
              <a:rPr lang="en-US" b="1" dirty="0">
                <a:solidFill>
                  <a:schemeClr val="bg1"/>
                </a:solidFill>
              </a:rPr>
              <a:t>.NET class library </a:t>
            </a:r>
            <a:r>
              <a:rPr lang="en-US" dirty="0"/>
              <a:t>for accessing </a:t>
            </a:r>
            <a:br>
              <a:rPr lang="en-US" dirty="0"/>
            </a:br>
            <a:r>
              <a:rPr lang="en-US" dirty="0"/>
              <a:t>databases, processing data and XML</a:t>
            </a:r>
          </a:p>
          <a:p>
            <a:r>
              <a:rPr lang="en-US" dirty="0"/>
              <a:t>Supports connected, disconnected and ORM data access </a:t>
            </a:r>
            <a:br>
              <a:rPr lang="en-US" dirty="0"/>
            </a:br>
            <a:r>
              <a:rPr lang="en-US" dirty="0"/>
              <a:t>models</a:t>
            </a:r>
          </a:p>
          <a:p>
            <a:pPr lvl="1"/>
            <a:r>
              <a:rPr lang="en-US" dirty="0"/>
              <a:t>Excellent integration with </a:t>
            </a:r>
            <a:r>
              <a:rPr lang="en-US" b="1" dirty="0">
                <a:solidFill>
                  <a:schemeClr val="bg1"/>
                </a:solidFill>
              </a:rPr>
              <a:t>LINQ</a:t>
            </a:r>
          </a:p>
          <a:p>
            <a:pPr lvl="1"/>
            <a:r>
              <a:rPr lang="en-US" dirty="0"/>
              <a:t>Allows executing SQL in </a:t>
            </a:r>
            <a:r>
              <a:rPr lang="en-US" b="1" dirty="0">
                <a:solidFill>
                  <a:schemeClr val="bg1"/>
                </a:solidFill>
              </a:rPr>
              <a:t>RDBMS</a:t>
            </a:r>
            <a:r>
              <a:rPr lang="en-US" dirty="0"/>
              <a:t> systems</a:t>
            </a:r>
          </a:p>
          <a:p>
            <a:pPr lvl="1"/>
            <a:r>
              <a:rPr lang="en-US" dirty="0"/>
              <a:t>Allows accessing data in the </a:t>
            </a:r>
            <a:r>
              <a:rPr lang="en-US" b="1" dirty="0">
                <a:solidFill>
                  <a:schemeClr val="bg1"/>
                </a:solidFill>
              </a:rPr>
              <a:t>ORM</a:t>
            </a:r>
            <a:r>
              <a:rPr lang="en-US" dirty="0"/>
              <a:t>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</a:t>
            </a:r>
            <a:r>
              <a:rPr lang="bg-BG"/>
              <a:t> </a:t>
            </a:r>
            <a:r>
              <a:rPr lang="en-US"/>
              <a:t>ADO.NET</a:t>
            </a:r>
            <a:r>
              <a:rPr lang="bg-BG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5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 add </a:t>
            </a:r>
            <a:r>
              <a:rPr lang="en-US" b="1" dirty="0">
                <a:solidFill>
                  <a:schemeClr val="bg1"/>
                </a:solidFill>
              </a:rPr>
              <a:t>EF Core support </a:t>
            </a:r>
            <a:r>
              <a:rPr lang="en-US" dirty="0"/>
              <a:t>to a project in </a:t>
            </a:r>
            <a:r>
              <a:rPr lang="en-US" b="1" dirty="0">
                <a:solidFill>
                  <a:schemeClr val="bg1"/>
                </a:solidFill>
              </a:rPr>
              <a:t>Visual Studio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Install it from </a:t>
            </a:r>
            <a:r>
              <a:rPr lang="en-US" b="1" dirty="0">
                <a:solidFill>
                  <a:schemeClr val="bg1"/>
                </a:solidFill>
              </a:rPr>
              <a:t>Package Manager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EF Core is modular – any </a:t>
            </a:r>
            <a:r>
              <a:rPr lang="en-US" b="1" dirty="0">
                <a:solidFill>
                  <a:schemeClr val="bg1"/>
                </a:solidFill>
              </a:rPr>
              <a:t>data providers </a:t>
            </a:r>
            <a:r>
              <a:rPr lang="en-US" dirty="0"/>
              <a:t>must be installed too: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Framework Core: Setup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35EBD2-3BA3-4963-9819-A1E7C3CCB42E}"/>
              </a:ext>
            </a:extLst>
          </p:cNvPr>
          <p:cNvSpPr txBox="1">
            <a:spLocks/>
          </p:cNvSpPr>
          <p:nvPr/>
        </p:nvSpPr>
        <p:spPr>
          <a:xfrm>
            <a:off x="833436" y="2514600"/>
            <a:ext cx="109759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Install-Package Microsoft.EntityFrameworkCore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4E9A0-501F-4DC6-9C6C-30D28D50FF30}"/>
              </a:ext>
            </a:extLst>
          </p:cNvPr>
          <p:cNvSpPr txBox="1">
            <a:spLocks/>
          </p:cNvSpPr>
          <p:nvPr/>
        </p:nvSpPr>
        <p:spPr>
          <a:xfrm>
            <a:off x="833436" y="3936298"/>
            <a:ext cx="109759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noProof="1">
                <a:latin typeface="Consolas" panose="020B0609020204030204" pitchFamily="49" charset="0"/>
              </a:rPr>
              <a:t>Install-Package Microsoft.EntityFrameworkCore.SqlServer</a:t>
            </a:r>
          </a:p>
        </p:txBody>
      </p:sp>
    </p:spTree>
    <p:extLst>
      <p:ext uri="{BB962C8B-B14F-4D97-AF65-F5344CB8AC3E}">
        <p14:creationId xmlns:p14="http://schemas.microsoft.com/office/powerpoint/2010/main" val="25596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8667-56EE-45C2-BE62-F8164DE5B8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 First </a:t>
            </a:r>
            <a:r>
              <a:rPr lang="en-US" dirty="0"/>
              <a:t>model models the </a:t>
            </a:r>
            <a:r>
              <a:rPr lang="en-US" b="1" dirty="0">
                <a:solidFill>
                  <a:schemeClr val="bg1"/>
                </a:solidFill>
              </a:rPr>
              <a:t>entity classes after</a:t>
            </a:r>
            <a:r>
              <a:rPr lang="en-US" dirty="0"/>
              <a:t>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383147-6342-4630-9C10-06F61F79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First Model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7A5BC-9FD7-4E79-8F0A-9275F4DAC4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58F87-06B2-4701-8451-F0DC562F4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6" r="2674"/>
          <a:stretch/>
        </p:blipFill>
        <p:spPr>
          <a:xfrm>
            <a:off x="1331594" y="2547594"/>
            <a:ext cx="4124040" cy="3968767"/>
          </a:xfrm>
          <a:prstGeom prst="roundRect">
            <a:avLst>
              <a:gd name="adj" fmla="val 1465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0821E-A007-4AD2-A3D3-7D91241D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084176"/>
            <a:ext cx="3716948" cy="2895600"/>
          </a:xfrm>
          <a:prstGeom prst="roundRect">
            <a:avLst>
              <a:gd name="adj" fmla="val 2668"/>
            </a:avLst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B7A457-4650-455A-BC28-638AABD92396}"/>
              </a:ext>
            </a:extLst>
          </p:cNvPr>
          <p:cNvSpPr/>
          <p:nvPr/>
        </p:nvSpPr>
        <p:spPr>
          <a:xfrm>
            <a:off x="6092824" y="4222453"/>
            <a:ext cx="611188" cy="61904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3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8667-56EE-45C2-BE62-F8164DE5B8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Scaffolding DbContext from DB with </a:t>
            </a:r>
            <a:r>
              <a:rPr lang="en-US" b="1" dirty="0">
                <a:solidFill>
                  <a:schemeClr val="bg1"/>
                </a:solidFill>
              </a:rPr>
              <a:t>Scaffold-DbContext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command in </a:t>
            </a:r>
            <a:r>
              <a:rPr lang="en-US" b="1" dirty="0">
                <a:solidFill>
                  <a:schemeClr val="bg1"/>
                </a:solidFill>
              </a:rPr>
              <a:t>Package Manager Console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Scaffolding requires the following packages beforehand: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383147-6342-4630-9C10-06F61F79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First Model: Setup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7A5BC-9FD7-4E79-8F0A-9275F4DAC4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9BDA-12FC-4567-86D2-FE08A50BD86D}"/>
              </a:ext>
            </a:extLst>
          </p:cNvPr>
          <p:cNvSpPr txBox="1">
            <a:spLocks/>
          </p:cNvSpPr>
          <p:nvPr/>
        </p:nvSpPr>
        <p:spPr>
          <a:xfrm>
            <a:off x="566283" y="2306198"/>
            <a:ext cx="11063157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Scaffold-DbContext 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-Connection "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Server=.;Database=…;Integrated Security=True</a:t>
            </a:r>
            <a:r>
              <a:rPr lang="en-US" sz="2400" b="1" noProof="1">
                <a:latin typeface="Consolas" panose="020B0609020204030204" pitchFamily="49" charset="0"/>
              </a:rPr>
              <a:t>" 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-Provider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Microsoft.EntityFrameworkCore.SqlServer 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-OutputDir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E90AC19-67A6-48CD-8049-529D8A0ACEF8}"/>
              </a:ext>
            </a:extLst>
          </p:cNvPr>
          <p:cNvSpPr txBox="1">
            <a:spLocks/>
          </p:cNvSpPr>
          <p:nvPr/>
        </p:nvSpPr>
        <p:spPr>
          <a:xfrm>
            <a:off x="531812" y="4547525"/>
            <a:ext cx="11063157" cy="8617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noProof="1">
                <a:latin typeface="Consolas" panose="020B0609020204030204" pitchFamily="49" charset="0"/>
              </a:rPr>
              <a:t>Install-Package </a:t>
            </a:r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Microsoft.EntityFrameworkCore.Tools</a:t>
            </a:r>
          </a:p>
          <a:p>
            <a:pPr>
              <a:lnSpc>
                <a:spcPct val="100000"/>
              </a:lnSpc>
            </a:pPr>
            <a:r>
              <a:rPr lang="en-US" sz="2500" b="1" noProof="1">
                <a:latin typeface="Consolas" panose="020B0609020204030204" pitchFamily="49" charset="0"/>
              </a:rPr>
              <a:t>Install-Package </a:t>
            </a:r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Microsoft.EntityFrameworkCore.SqlServer.Design</a:t>
            </a:r>
          </a:p>
        </p:txBody>
      </p:sp>
    </p:spTree>
    <p:extLst>
      <p:ext uri="{BB962C8B-B14F-4D97-AF65-F5344CB8AC3E}">
        <p14:creationId xmlns:p14="http://schemas.microsoft.com/office/powerpoint/2010/main" val="1297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noProof="1"/>
              <a:t> </a:t>
            </a:r>
            <a:r>
              <a:rPr lang="en-US" dirty="0"/>
              <a:t>class</a:t>
            </a:r>
          </a:p>
          <a:p>
            <a:pPr lvl="1"/>
            <a:r>
              <a:rPr lang="en-US" dirty="0"/>
              <a:t>Holds the </a:t>
            </a:r>
            <a:r>
              <a:rPr lang="en-US" b="1" dirty="0">
                <a:solidFill>
                  <a:schemeClr val="bg1"/>
                </a:solidFill>
              </a:rPr>
              <a:t>database connection </a:t>
            </a:r>
            <a:r>
              <a:rPr lang="en-US" dirty="0"/>
              <a:t>and the </a:t>
            </a:r>
            <a:r>
              <a:rPr lang="en-US" b="1" dirty="0">
                <a:solidFill>
                  <a:schemeClr val="bg1"/>
                </a:solidFill>
              </a:rPr>
              <a:t>entity classes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identity tracking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change tracking</a:t>
            </a:r>
            <a:r>
              <a:rPr lang="en-US" dirty="0"/>
              <a:t>, and an API for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CRUD</a:t>
            </a:r>
            <a:r>
              <a:rPr lang="en-US" dirty="0"/>
              <a:t> operations</a:t>
            </a:r>
          </a:p>
          <a:p>
            <a:r>
              <a:rPr lang="en-US" dirty="0"/>
              <a:t>Entity classes</a:t>
            </a:r>
          </a:p>
          <a:p>
            <a:pPr lvl="1"/>
            <a:r>
              <a:rPr lang="en-US" dirty="0"/>
              <a:t>Hold </a:t>
            </a:r>
            <a:r>
              <a:rPr lang="en-US" b="1" dirty="0">
                <a:solidFill>
                  <a:schemeClr val="bg1"/>
                </a:solidFill>
              </a:rPr>
              <a:t>entities</a:t>
            </a:r>
            <a:r>
              <a:rPr lang="en-US" dirty="0"/>
              <a:t> (objects with their attributes and relations)</a:t>
            </a:r>
          </a:p>
          <a:p>
            <a:pPr lvl="1"/>
            <a:r>
              <a:rPr lang="en-US" dirty="0"/>
              <a:t>Each database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typically mapped to a single </a:t>
            </a:r>
            <a:r>
              <a:rPr lang="en-US" b="1" dirty="0">
                <a:solidFill>
                  <a:schemeClr val="bg1"/>
                </a:solidFill>
              </a:rPr>
              <a:t>C# class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 Components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8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Associations</a:t>
            </a:r>
            <a:r>
              <a:rPr lang="en-US" dirty="0"/>
              <a:t> (relationship mappings)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An association is a primary key / foreign key-based relationship between two entity classes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Allows navigation from one entity to another</a:t>
            </a:r>
            <a:br>
              <a:rPr lang="en-US" dirty="0"/>
            </a:b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Concurrency control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Entity Framework </a:t>
            </a:r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</a:rPr>
              <a:t>optimistic concurrency control 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No locking by default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Automatic concurrency conflict detection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 Components (2)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130424" y="3546157"/>
            <a:ext cx="7924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var courses = student.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.Where(…);</a:t>
            </a:r>
          </a:p>
        </p:txBody>
      </p:sp>
    </p:spTree>
    <p:extLst>
      <p:ext uri="{BB962C8B-B14F-4D97-AF65-F5344CB8AC3E}">
        <p14:creationId xmlns:p14="http://schemas.microsoft.com/office/powerpoint/2010/main" val="15108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9DF5D-3382-4D1C-98B0-A126158CB2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Querying the DB using Entity Framework</a:t>
            </a:r>
          </a:p>
        </p:txBody>
      </p:sp>
      <p:pic>
        <p:nvPicPr>
          <p:cNvPr id="2054" name="Picture 6" descr="Image result for readin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828800"/>
            <a:ext cx="2774932" cy="161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2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Db</a:t>
            </a:r>
            <a:r>
              <a:rPr lang="en-US" b="1" noProof="1">
                <a:solidFill>
                  <a:schemeClr val="bg1"/>
                </a:solidFill>
              </a:rPr>
              <a:t>Context</a:t>
            </a:r>
            <a:r>
              <a:rPr lang="en-US" dirty="0"/>
              <a:t> provides: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CRUD Operations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A way to </a:t>
            </a:r>
            <a:r>
              <a:rPr lang="en-US" b="1" dirty="0">
                <a:solidFill>
                  <a:schemeClr val="bg1"/>
                </a:solidFill>
              </a:rPr>
              <a:t>access entities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Methods for </a:t>
            </a:r>
            <a:r>
              <a:rPr lang="en-US" b="1" dirty="0">
                <a:solidFill>
                  <a:schemeClr val="bg1"/>
                </a:solidFill>
              </a:rPr>
              <a:t>creating</a:t>
            </a:r>
            <a:r>
              <a:rPr lang="en-US" dirty="0"/>
              <a:t> new entities (</a:t>
            </a:r>
            <a:r>
              <a:rPr lang="en-US" b="1" noProof="1">
                <a:solidFill>
                  <a:schemeClr val="bg1"/>
                </a:solidFill>
              </a:rPr>
              <a:t>Add() </a:t>
            </a:r>
            <a:r>
              <a:rPr lang="en-US" dirty="0"/>
              <a:t>method)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Ability to </a:t>
            </a:r>
            <a:r>
              <a:rPr lang="en-US" b="1" dirty="0">
                <a:solidFill>
                  <a:schemeClr val="bg1"/>
                </a:solidFill>
              </a:rPr>
              <a:t>manipulate database data by </a:t>
            </a:r>
            <a:r>
              <a:rPr lang="en-US" dirty="0"/>
              <a:t>modifying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</a:p>
          <a:p>
            <a:r>
              <a:rPr lang="en-US" dirty="0"/>
              <a:t>Easily navigate through </a:t>
            </a:r>
            <a:r>
              <a:rPr lang="en-US" b="1" dirty="0">
                <a:solidFill>
                  <a:schemeClr val="bg1"/>
                </a:solidFill>
              </a:rPr>
              <a:t>table relations</a:t>
            </a:r>
          </a:p>
          <a:p>
            <a:r>
              <a:rPr lang="en-US" dirty="0"/>
              <a:t>Executing </a:t>
            </a:r>
            <a:r>
              <a:rPr lang="en-US" b="1" dirty="0">
                <a:solidFill>
                  <a:schemeClr val="bg1"/>
                </a:solidFill>
              </a:rPr>
              <a:t>LINQ queries </a:t>
            </a:r>
            <a:r>
              <a:rPr lang="en-US" dirty="0"/>
              <a:t>as native </a:t>
            </a:r>
            <a:r>
              <a:rPr lang="en-US" b="1" dirty="0">
                <a:solidFill>
                  <a:schemeClr val="bg1"/>
                </a:solidFill>
              </a:rPr>
              <a:t>SQL queries</a:t>
            </a:r>
          </a:p>
          <a:p>
            <a:r>
              <a:rPr lang="en-US" dirty="0"/>
              <a:t>Managing database </a:t>
            </a:r>
            <a:r>
              <a:rPr lang="en-US" b="1" dirty="0">
                <a:solidFill>
                  <a:schemeClr val="bg1"/>
                </a:solidFill>
              </a:rPr>
              <a:t>creation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deletion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migration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noProof="1"/>
              <a:t>DbContext </a:t>
            </a:r>
            <a:r>
              <a:rPr lang="en-US"/>
              <a:t>Class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create instance of 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r>
              <a:rPr lang="en-US" dirty="0"/>
              <a:t>In the constructor you can pass a database connection string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DbContext</a:t>
            </a:r>
            <a:r>
              <a:rPr lang="en-US" dirty="0"/>
              <a:t> properties: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Database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EnsureCreated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Deleted</a:t>
            </a:r>
            <a:r>
              <a:rPr lang="en-US" dirty="0"/>
              <a:t> methods, DB Connection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ChangeTracker</a:t>
            </a:r>
            <a:r>
              <a:rPr lang="en-US" dirty="0"/>
              <a:t> – Holds info about the </a:t>
            </a:r>
            <a:r>
              <a:rPr lang="en-US" b="1" dirty="0">
                <a:solidFill>
                  <a:schemeClr val="bg1"/>
                </a:solidFill>
              </a:rPr>
              <a:t>automatic change tracker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All entity classes (tables) are listed as properties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e.g. </a:t>
            </a:r>
            <a:r>
              <a:rPr lang="en-US" b="1" noProof="1">
                <a:solidFill>
                  <a:schemeClr val="bg1"/>
                </a:solidFill>
              </a:rPr>
              <a:t>DbSet&lt;Employee&gt; Employees { get; set;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DbContext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62036" y="1905000"/>
            <a:ext cx="1006157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var context = new SoftUniDbContext();</a:t>
            </a:r>
          </a:p>
        </p:txBody>
      </p:sp>
    </p:spTree>
    <p:extLst>
      <p:ext uri="{BB962C8B-B14F-4D97-AF65-F5344CB8AC3E}">
        <p14:creationId xmlns:p14="http://schemas.microsoft.com/office/powerpoint/2010/main" val="37765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>
                <a:solidFill>
                  <a:schemeClr val="bg1"/>
                </a:solidFill>
              </a:rPr>
              <a:t>LINQ-to-Entities</a:t>
            </a:r>
            <a:r>
              <a:rPr lang="en-US" dirty="0"/>
              <a:t> query over EF entity: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Employees</a:t>
            </a:r>
            <a:r>
              <a:rPr lang="en-US" dirty="0"/>
              <a:t> property in the </a:t>
            </a: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Data with LINQ Query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12118" y="4784712"/>
            <a:ext cx="8764588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public partial class SoftUniEntities : DbContext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bg1"/>
                </a:solidFill>
                <a:effectLst/>
              </a:rPr>
              <a:t>public DbSet&lt;Employee&gt; Employees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public DbSet&lt;Project&gt; Projects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public DbSet&lt;Department&gt; Departments { get; set; }</a:t>
            </a:r>
          </a:p>
          <a:p>
            <a:pPr>
              <a:lnSpc>
                <a:spcPct val="9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712118" y="1876132"/>
            <a:ext cx="8764588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using (var context = new SoftUniEntities())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.Where(e =&gt; e.JobTitle == "Design Engineer")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.ToArray();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8412" y="3170138"/>
            <a:ext cx="2672167" cy="904513"/>
          </a:xfrm>
          <a:prstGeom prst="wedgeRoundRectCallout">
            <a:avLst>
              <a:gd name="adj1" fmla="val -58448"/>
              <a:gd name="adj2" fmla="val -466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EF translates this to an SQL query</a:t>
            </a:r>
          </a:p>
        </p:txBody>
      </p:sp>
    </p:spTree>
    <p:extLst>
      <p:ext uri="{BB962C8B-B14F-4D97-AF65-F5344CB8AC3E}">
        <p14:creationId xmlns:p14="http://schemas.microsoft.com/office/powerpoint/2010/main" val="6076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can also use </a:t>
            </a:r>
            <a:r>
              <a:rPr lang="en-US" b="1" dirty="0">
                <a:solidFill>
                  <a:schemeClr val="bg1"/>
                </a:solidFill>
              </a:rPr>
              <a:t>extension methods </a:t>
            </a:r>
            <a:r>
              <a:rPr lang="en-US" dirty="0"/>
              <a:t>for constructing the query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element by </a:t>
            </a:r>
            <a:r>
              <a:rPr lang="en-US" b="1" dirty="0">
                <a:solidFill>
                  <a:schemeClr val="bg1"/>
                </a:solidFill>
              </a:rPr>
              <a:t>ID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Data with LINQ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522412" y="4833550"/>
            <a:ext cx="9144000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using (var context = new SoftUniEntities())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var project = context.Projects.Find(2);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Console.WriteLine(project.Name);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22412" y="1828800"/>
            <a:ext cx="9144000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using (var context = new SoftUniEntities())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var employees = context.Employees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.Where(c =&gt; c.JobTitle == "Design Engineering")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.Select(c =&gt; c.FirstName)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.ToList();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84612" y="3233460"/>
            <a:ext cx="3276600" cy="865532"/>
          </a:xfrm>
          <a:prstGeom prst="wedgeRoundRectCallout">
            <a:avLst>
              <a:gd name="adj1" fmla="val -55252"/>
              <a:gd name="adj2" fmla="val -346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ToList() </a:t>
            </a:r>
            <a:r>
              <a:rPr lang="en-US" sz="2400" b="1" noProof="1">
                <a:solidFill>
                  <a:srgbClr val="FFFFFF"/>
                </a:solidFill>
              </a:rPr>
              <a:t>materializes the query</a:t>
            </a:r>
          </a:p>
        </p:txBody>
      </p:sp>
    </p:spTree>
    <p:extLst>
      <p:ext uri="{BB962C8B-B14F-4D97-AF65-F5344CB8AC3E}">
        <p14:creationId xmlns:p14="http://schemas.microsoft.com/office/powerpoint/2010/main" val="81650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bg-BG" dirty="0"/>
              <a:t>Data </a:t>
            </a:r>
            <a:r>
              <a:rPr lang="en-US" dirty="0"/>
              <a:t>Providers are collections of classes that provide access to various databases</a:t>
            </a:r>
            <a:endParaRPr lang="bg-BG" dirty="0"/>
          </a:p>
          <a:p>
            <a:pPr lvl="1"/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Data Provider</a:t>
            </a:r>
            <a:r>
              <a:rPr lang="en-US" b="1" dirty="0">
                <a:solidFill>
                  <a:schemeClr val="bg1"/>
                </a:solidFill>
              </a:rPr>
              <a:t>s </a:t>
            </a:r>
            <a:r>
              <a:rPr lang="en-US" dirty="0"/>
              <a:t>are </a:t>
            </a:r>
            <a:br>
              <a:rPr lang="en-US" dirty="0"/>
            </a:br>
            <a:r>
              <a:rPr lang="en-US" dirty="0"/>
              <a:t>available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Connection</a:t>
            </a:r>
            <a:r>
              <a:rPr lang="bg-BG" dirty="0"/>
              <a:t> – </a:t>
            </a:r>
            <a:r>
              <a:rPr lang="en-US" dirty="0"/>
              <a:t>to connect to the database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Command</a:t>
            </a:r>
            <a:r>
              <a:rPr lang="bg-BG" dirty="0"/>
              <a:t> – </a:t>
            </a:r>
            <a:r>
              <a:rPr lang="en-US" dirty="0"/>
              <a:t>to run an</a:t>
            </a:r>
            <a:r>
              <a:rPr lang="bg-BG" dirty="0"/>
              <a:t> SQL</a:t>
            </a:r>
            <a:r>
              <a:rPr lang="en-US" dirty="0"/>
              <a:t> command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DataReader</a:t>
            </a:r>
            <a:r>
              <a:rPr lang="bg-BG" dirty="0"/>
              <a:t> – </a:t>
            </a:r>
            <a:r>
              <a:rPr lang="en-US" dirty="0"/>
              <a:t>to retrieve data</a:t>
            </a:r>
            <a:endParaRPr lang="bg-BG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Providers in ADO.NET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Where()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Searches by given condition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First/Last() </a:t>
            </a:r>
            <a:r>
              <a:rPr lang="en-US" noProof="1"/>
              <a:t>/ </a:t>
            </a:r>
            <a:r>
              <a:rPr lang="en-US" b="1" noProof="1">
                <a:solidFill>
                  <a:schemeClr val="bg1"/>
                </a:solidFill>
              </a:rPr>
              <a:t>FirstOrDefault/LastOrDefault()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Gets the </a:t>
            </a:r>
            <a:r>
              <a:rPr lang="en-US" b="1" dirty="0">
                <a:solidFill>
                  <a:schemeClr val="bg1"/>
                </a:solidFill>
              </a:rPr>
              <a:t>first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last</a:t>
            </a:r>
            <a:r>
              <a:rPr lang="en-US" dirty="0"/>
              <a:t> element which matches the condition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Throws </a:t>
            </a:r>
            <a:r>
              <a:rPr lang="en-US" b="1" noProof="1">
                <a:solidFill>
                  <a:schemeClr val="bg1"/>
                </a:solidFill>
              </a:rPr>
              <a:t>InvalidOperationException</a:t>
            </a:r>
            <a:r>
              <a:rPr lang="en-US" dirty="0"/>
              <a:t> without </a:t>
            </a:r>
            <a:r>
              <a:rPr lang="en-US" b="1" dirty="0">
                <a:solidFill>
                  <a:schemeClr val="bg1"/>
                </a:solidFill>
              </a:rPr>
              <a:t>OrDefault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Select()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Projects (conversion) collection to another type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OrderBy() </a:t>
            </a:r>
            <a:r>
              <a:rPr lang="en-US" noProof="1"/>
              <a:t>/ </a:t>
            </a:r>
            <a:r>
              <a:rPr lang="en-US" b="1" noProof="1">
                <a:solidFill>
                  <a:schemeClr val="bg1"/>
                </a:solidFill>
              </a:rPr>
              <a:t>ThenBy() </a:t>
            </a:r>
            <a:r>
              <a:rPr lang="en-US" noProof="1"/>
              <a:t>/ </a:t>
            </a:r>
            <a:r>
              <a:rPr lang="en-US" b="1" noProof="1">
                <a:solidFill>
                  <a:schemeClr val="bg1"/>
                </a:solidFill>
              </a:rPr>
              <a:t>OrderByDescending()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LINQ: Simple Operations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32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Any()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Checks if any element matches a condition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All()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Checks if all elements match a condition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Distinct()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Returns only unique elements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Skip() </a:t>
            </a:r>
            <a:r>
              <a:rPr lang="en-US" noProof="1"/>
              <a:t>/ </a:t>
            </a:r>
            <a:r>
              <a:rPr lang="en-US" b="1" noProof="1">
                <a:solidFill>
                  <a:schemeClr val="bg1"/>
                </a:solidFill>
              </a:rPr>
              <a:t>Take()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Skips or takes X number of elements</a:t>
            </a:r>
            <a:endParaRPr lang="en-US" noProof="1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LINQ: Simple Operations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87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Queries sent to SQL Server can be monitored with SQL Server </a:t>
            </a:r>
            <a:br>
              <a:rPr lang="en-US" dirty="0"/>
            </a:br>
            <a:r>
              <a:rPr lang="en-US" dirty="0"/>
              <a:t>Profiler</a:t>
            </a:r>
          </a:p>
          <a:p>
            <a:pPr lvl="1"/>
            <a:r>
              <a:rPr lang="en-US" dirty="0"/>
              <a:t>Included in </a:t>
            </a:r>
            <a:r>
              <a:rPr lang="en-US" b="1" dirty="0">
                <a:solidFill>
                  <a:schemeClr val="bg1"/>
                </a:solidFill>
              </a:rPr>
              <a:t>SQL Server Management Studio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Queries can also be monitored with Express Profiler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the Native SQL Queries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446212" y="5792063"/>
            <a:ext cx="929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3200" noProof="1">
                <a:solidFill>
                  <a:srgbClr val="FBEEDC"/>
                </a:solidFill>
                <a:effectLst/>
                <a:hlinkClick r:id="rId3"/>
              </a:rPr>
              <a:t>https://expressprofiler.codeplex.com/</a:t>
            </a:r>
            <a:endParaRPr lang="en-US" sz="3200" noProof="1">
              <a:solidFill>
                <a:srgbClr val="FBEEDC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7D0F3-10C4-4895-AD35-77EC9D27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49" y="3112074"/>
            <a:ext cx="6334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CRUD Operations</a:t>
            </a:r>
            <a:endParaRPr lang="en-US" b="1" noProof="1">
              <a:latin typeface="Consolas" panose="020B0609020204030204" pitchFamily="49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B66E82-4C21-4977-ACF3-40AB65C50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Entity Framework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0412" y="1676400"/>
            <a:ext cx="3352800" cy="1843170"/>
          </a:xfrm>
          <a:prstGeom prst="rect">
            <a:avLst/>
          </a:prstGeom>
          <a:noFill/>
          <a:ln w="12700">
            <a:noFill/>
          </a:ln>
          <a:scene3d>
            <a:camera prst="perspectiveHeroicExtremeRightFacing"/>
            <a:lightRig rig="threePt" dir="t"/>
          </a:scene3d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9600" b="1" i="1" dirty="0">
                <a:solidFill>
                  <a:schemeClr val="bg2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1968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1"/>
              <a:t>To create a new database row use the method </a:t>
            </a:r>
            <a:r>
              <a:rPr lang="en-US" b="1" noProof="1">
                <a:solidFill>
                  <a:schemeClr val="bg1"/>
                </a:solidFill>
              </a:rPr>
              <a:t>Add(…) </a:t>
            </a:r>
            <a:r>
              <a:rPr lang="en-US" noProof="1"/>
              <a:t>of the </a:t>
            </a:r>
            <a:br>
              <a:rPr lang="en-US" noProof="1"/>
            </a:br>
            <a:r>
              <a:rPr lang="en-US" dirty="0"/>
              <a:t>corresponding </a:t>
            </a:r>
            <a:r>
              <a:rPr lang="en-US" noProof="1"/>
              <a:t>DbSet: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New Data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19236" y="2590800"/>
            <a:ext cx="8689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var project = new Project()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Name = "Judge System",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StartDate = new DateTime(2015, 4, 15),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context.Projects.Add(project);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751012" y="55245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249594" y="5977540"/>
            <a:ext cx="3505200" cy="535755"/>
          </a:xfrm>
          <a:prstGeom prst="wedgeRoundRectCallout">
            <a:avLst>
              <a:gd name="adj1" fmla="val -57576"/>
              <a:gd name="adj2" fmla="val -534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Execute SQL statements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85012" y="2004650"/>
            <a:ext cx="2326080" cy="838200"/>
          </a:xfrm>
          <a:prstGeom prst="wedgeRoundRectCallout">
            <a:avLst>
              <a:gd name="adj1" fmla="val -57436"/>
              <a:gd name="adj2" fmla="val 402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Create a new </a:t>
            </a:r>
            <a:r>
              <a:rPr lang="en-US" sz="2400" b="1" noProof="1">
                <a:solidFill>
                  <a:schemeClr val="bg1"/>
                </a:solidFill>
              </a:rPr>
              <a:t>Project</a:t>
            </a:r>
            <a:r>
              <a:rPr lang="en-US" sz="2400" b="1" noProof="1">
                <a:solidFill>
                  <a:srgbClr val="FFFFFF"/>
                </a:solidFill>
              </a:rPr>
              <a:t> object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33371" y="4756536"/>
            <a:ext cx="4572000" cy="535755"/>
          </a:xfrm>
          <a:prstGeom prst="wedgeRoundRectCallout">
            <a:avLst>
              <a:gd name="adj1" fmla="val -53061"/>
              <a:gd name="adj2" fmla="val 432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Add the object to the </a:t>
            </a:r>
            <a:r>
              <a:rPr lang="en-US" sz="2400" b="1" noProof="1">
                <a:solidFill>
                  <a:schemeClr val="bg1"/>
                </a:solidFill>
              </a:rPr>
              <a:t>DbSet</a:t>
            </a:r>
          </a:p>
        </p:txBody>
      </p:sp>
    </p:spTree>
    <p:extLst>
      <p:ext uri="{BB962C8B-B14F-4D97-AF65-F5344CB8AC3E}">
        <p14:creationId xmlns:p14="http://schemas.microsoft.com/office/powerpoint/2010/main" val="41194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We can also add cascading entities to the database: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Project</a:t>
            </a:r>
            <a:r>
              <a:rPr lang="en-US" dirty="0"/>
              <a:t> will be added when the </a:t>
            </a:r>
            <a:r>
              <a:rPr lang="en-US" b="1" dirty="0">
                <a:solidFill>
                  <a:schemeClr val="bg1"/>
                </a:solidFill>
              </a:rPr>
              <a:t>Employee</a:t>
            </a:r>
            <a:r>
              <a:rPr lang="en-US" dirty="0"/>
              <a:t> entity </a:t>
            </a:r>
            <a:br>
              <a:rPr lang="en-US" dirty="0"/>
            </a:br>
            <a:r>
              <a:rPr lang="en-US" dirty="0"/>
              <a:t>(employee) is inserted to the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Cascading Inserts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71406" y="1968137"/>
            <a:ext cx="11355389" cy="23729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1"/>
                </a:solidFill>
                <a:effectLst/>
              </a:rPr>
              <a:t>Employee employee = new Employee();</a:t>
            </a:r>
          </a:p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1"/>
                </a:solidFill>
                <a:effectLst/>
              </a:rPr>
              <a:t>employee.FirstName = "Petya";</a:t>
            </a:r>
          </a:p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1"/>
                </a:solidFill>
                <a:effectLst/>
              </a:rPr>
              <a:t>employee.LastName = "Grozdarska";</a:t>
            </a:r>
          </a:p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bg1"/>
                </a:solidFill>
                <a:effectLst/>
              </a:rPr>
              <a:t>employee.Projects.Add(new Project { Name = "SoftUni Conf"} ); </a:t>
            </a:r>
          </a:p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1"/>
                </a:solidFill>
                <a:effectLst/>
              </a:rPr>
              <a:t>softUniEntities.Employees.Add(employee);</a:t>
            </a:r>
          </a:p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1"/>
                </a:solidFill>
                <a:effectLst/>
              </a:rPr>
              <a:t>softUniEntities.SaveChanges();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247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DbContext</a:t>
            </a:r>
            <a:r>
              <a:rPr lang="en-US" dirty="0"/>
              <a:t> allows modifying entity properties and persisting </a:t>
            </a:r>
            <a:br>
              <a:rPr lang="en-US" dirty="0"/>
            </a:br>
            <a:r>
              <a:rPr lang="en-US" dirty="0"/>
              <a:t>them in the 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Just load an entity, modify it and call </a:t>
            </a:r>
            <a:r>
              <a:rPr lang="en-US" b="1" noProof="1">
                <a:solidFill>
                  <a:schemeClr val="bg1"/>
                </a:solidFill>
              </a:rPr>
              <a:t>SaveChanges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DbContext</a:t>
            </a:r>
            <a:r>
              <a:rPr lang="en-US" dirty="0"/>
              <a:t> automatically tracks all changes made on its </a:t>
            </a:r>
            <a:br>
              <a:rPr lang="en-US" dirty="0"/>
            </a:br>
            <a:r>
              <a:rPr lang="en-US" dirty="0"/>
              <a:t>entity objects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Existing Data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3" y="4346138"/>
            <a:ext cx="6781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softUniEntities.Employees.First();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employees.FirstName = "Alex";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256212" y="5852495"/>
            <a:ext cx="2089046" cy="886202"/>
          </a:xfrm>
          <a:prstGeom prst="wedgeRoundRectCallout">
            <a:avLst>
              <a:gd name="adj1" fmla="val -58872"/>
              <a:gd name="adj2" fmla="val -520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Execute an SQL UPDATE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94613" y="4133417"/>
            <a:ext cx="2362200" cy="914400"/>
          </a:xfrm>
          <a:prstGeom prst="wedgeRoundRectCallout">
            <a:avLst>
              <a:gd name="adj1" fmla="val -55927"/>
              <a:gd name="adj2" fmla="val 381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SELECT the first order</a:t>
            </a:r>
          </a:p>
        </p:txBody>
      </p:sp>
    </p:spTree>
    <p:extLst>
      <p:ext uri="{BB962C8B-B14F-4D97-AF65-F5344CB8AC3E}">
        <p14:creationId xmlns:p14="http://schemas.microsoft.com/office/powerpoint/2010/main" val="12655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Delete is done by </a:t>
            </a:r>
            <a:r>
              <a:rPr lang="en-US" b="1" noProof="1">
                <a:solidFill>
                  <a:schemeClr val="bg1"/>
                </a:solidFill>
              </a:rPr>
              <a:t>Remove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/>
              <a:t> on the specified entity collection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SaveChanges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method performs the delete action in the 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Deleting Existing Data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0412" y="3367183"/>
            <a:ext cx="8077200" cy="2000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softUniEntities.Employees.First();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softUniEntities.Employees.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(employee);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softUniEntities.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SaveChanges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717094" y="3470337"/>
            <a:ext cx="3829478" cy="852326"/>
          </a:xfrm>
          <a:prstGeom prst="wedgeRoundRectCallout">
            <a:avLst>
              <a:gd name="adj1" fmla="val -53507"/>
              <a:gd name="adj2" fmla="val 494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Mark the entity for deleting at the next save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551612" y="5199452"/>
            <a:ext cx="3416204" cy="762000"/>
          </a:xfrm>
          <a:prstGeom prst="wedgeRoundRectCallout">
            <a:avLst>
              <a:gd name="adj1" fmla="val -56943"/>
              <a:gd name="adj2" fmla="val -496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Execute the SQL DELETE command</a:t>
            </a:r>
          </a:p>
        </p:txBody>
      </p:sp>
    </p:spTree>
    <p:extLst>
      <p:ext uri="{BB962C8B-B14F-4D97-AF65-F5344CB8AC3E}">
        <p14:creationId xmlns:p14="http://schemas.microsoft.com/office/powerpoint/2010/main" val="28503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419749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8" y="3276640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ORM frameworks maps database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schema to objects in a programming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language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Entity Framework Core is the standard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.NET ORM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LINQ can be used to query the DB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through the DB context</a:t>
            </a:r>
          </a:p>
        </p:txBody>
      </p:sp>
    </p:spTree>
    <p:extLst>
      <p:ext uri="{BB962C8B-B14F-4D97-AF65-F5344CB8AC3E}">
        <p14:creationId xmlns:p14="http://schemas.microsoft.com/office/powerpoint/2010/main" val="41374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E147204-1C89-4079-97F0-5FF4C7811927}"/>
              </a:ext>
            </a:extLst>
          </p:cNvPr>
          <p:cNvSpPr>
            <a:spLocks noGrp="1"/>
          </p:cNvSpPr>
          <p:nvPr/>
        </p:nvSpPr>
        <p:spPr>
          <a:xfrm>
            <a:off x="-153988" y="6400800"/>
            <a:ext cx="12114212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2921</TotalTime>
  <Words>13155</Words>
  <Application>Microsoft Office PowerPoint</Application>
  <PresentationFormat>Custom</PresentationFormat>
  <Paragraphs>3152</Paragraphs>
  <Slides>321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321</vt:i4>
      </vt:variant>
    </vt:vector>
  </HeadingPairs>
  <TitlesOfParts>
    <vt:vector size="328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DB Apps Introduction</vt:lpstr>
      <vt:lpstr>Table of Contents</vt:lpstr>
      <vt:lpstr>Have a Question?</vt:lpstr>
      <vt:lpstr>PowerPoint Presentation</vt:lpstr>
      <vt:lpstr>Connected Model</vt:lpstr>
      <vt:lpstr>Connected Model: Benefits and Drawbacks</vt:lpstr>
      <vt:lpstr>PowerPoint Presentation</vt:lpstr>
      <vt:lpstr>What Is ADO.NET?</vt:lpstr>
      <vt:lpstr>Data Providers in ADO.NET</vt:lpstr>
      <vt:lpstr>Data Providers in ADO.NET (2)</vt:lpstr>
      <vt:lpstr>SqlClient and ADO.NET Connected Model</vt:lpstr>
      <vt:lpstr>ORM Model</vt:lpstr>
      <vt:lpstr>ORM Model – Benefits and Problems</vt:lpstr>
      <vt:lpstr>ADO.NET: Entity Framework Core</vt:lpstr>
      <vt:lpstr>PowerPoint Presentation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</vt:lpstr>
      <vt:lpstr>SqlCommand – Example</vt:lpstr>
      <vt:lpstr>The SqlDataReader Class</vt:lpstr>
      <vt:lpstr>SqlDataReader – Example</vt:lpstr>
      <vt:lpstr>PowerPoint Presentation</vt:lpstr>
      <vt:lpstr>What is SQL Injection? (1)</vt:lpstr>
      <vt:lpstr>What is SQL Injection? (2)</vt:lpstr>
      <vt:lpstr>How Does SQL Injection Work?</vt:lpstr>
      <vt:lpstr>Preventing SQL Injection</vt:lpstr>
      <vt:lpstr>The SqlParameter Class</vt:lpstr>
      <vt:lpstr>Parameterized Commands – Example</vt:lpstr>
      <vt:lpstr>PowerPoint Presentation</vt:lpstr>
      <vt:lpstr>Connecting to Non-Microsoft Databases</vt:lpstr>
      <vt:lpstr>Summary</vt:lpstr>
      <vt:lpstr>PowerPoint Presentation</vt:lpstr>
      <vt:lpstr>ORM Fundamentals</vt:lpstr>
      <vt:lpstr>Table of Contents</vt:lpstr>
      <vt:lpstr>Questions</vt:lpstr>
      <vt:lpstr>PowerPoint Presentation</vt:lpstr>
      <vt:lpstr>What is ORM?</vt:lpstr>
      <vt:lpstr>ORM Frameworks: Features</vt:lpstr>
      <vt:lpstr>ORM Advantages and Disadvantages</vt:lpstr>
      <vt:lpstr>PowerPoint Presentation</vt:lpstr>
      <vt:lpstr>MiniORM Core: Overview</vt:lpstr>
      <vt:lpstr>MiniORM Core Workflow: Overview</vt:lpstr>
      <vt:lpstr>Database First Model</vt:lpstr>
      <vt:lpstr>MiniORM Components</vt:lpstr>
      <vt:lpstr>MiniORM Components (2)</vt:lpstr>
      <vt:lpstr>PowerPoint Presentation</vt:lpstr>
      <vt:lpstr>Entity Classes</vt:lpstr>
      <vt:lpstr>Entity Classes: Navigation Properties</vt:lpstr>
      <vt:lpstr>Entity Classes: Navigation Properties (2)</vt:lpstr>
      <vt:lpstr>PowerPoint Presentation</vt:lpstr>
      <vt:lpstr>DbSet&lt;T&gt; Class</vt:lpstr>
      <vt:lpstr>DbSet&lt;T&gt; Features</vt:lpstr>
      <vt:lpstr>PowerPoint Presentation</vt:lpstr>
      <vt:lpstr>DbContext Class</vt:lpstr>
      <vt:lpstr>PowerPoint Presentation</vt:lpstr>
      <vt:lpstr>ChangeTracker&lt;T&gt;</vt:lpstr>
      <vt:lpstr>ChangeTracker&lt;T&gt;: Cloning Entities</vt:lpstr>
      <vt:lpstr>ChangeTracker&lt;T&gt;: Cloning Entities (2)</vt:lpstr>
      <vt:lpstr>PowerPoint Presentation</vt:lpstr>
      <vt:lpstr>PowerPoint Presentation</vt:lpstr>
      <vt:lpstr>Using DbContext Class</vt:lpstr>
      <vt:lpstr>Reading Data with LINQ Query</vt:lpstr>
      <vt:lpstr>Reading Data with LINQ Query</vt:lpstr>
      <vt:lpstr>PowerPoint Presentation</vt:lpstr>
      <vt:lpstr>Creating New Entities</vt:lpstr>
      <vt:lpstr>Updating Existing Entities</vt:lpstr>
      <vt:lpstr>Deleting Existing Data</vt:lpstr>
      <vt:lpstr>Summary</vt:lpstr>
      <vt:lpstr>PowerPoint Presentation</vt:lpstr>
      <vt:lpstr>Introduction to Entity Framework Core</vt:lpstr>
      <vt:lpstr>Table of Contents</vt:lpstr>
      <vt:lpstr>Have a Question?</vt:lpstr>
      <vt:lpstr>PowerPoint Presentation</vt:lpstr>
      <vt:lpstr>Entity Framework Core: Overview</vt:lpstr>
      <vt:lpstr>EF Core: Basic Workflow</vt:lpstr>
      <vt:lpstr>EF Core: Basic Workflow (2)</vt:lpstr>
      <vt:lpstr>Entity Framework Core: Setup</vt:lpstr>
      <vt:lpstr>Database First Model</vt:lpstr>
      <vt:lpstr>Database First Model: Setup</vt:lpstr>
      <vt:lpstr>EF Components</vt:lpstr>
      <vt:lpstr>EF Components (2)</vt:lpstr>
      <vt:lpstr>PowerPoint Presentation</vt:lpstr>
      <vt:lpstr>The DbContext Class</vt:lpstr>
      <vt:lpstr>Using DbContext Class</vt:lpstr>
      <vt:lpstr>Reading Data with LINQ Query</vt:lpstr>
      <vt:lpstr>Reading Data with LINQ Query</vt:lpstr>
      <vt:lpstr>LINQ: Simple Operations</vt:lpstr>
      <vt:lpstr>LINQ: Simple Operations (2)</vt:lpstr>
      <vt:lpstr>Logging the Native SQL Queries</vt:lpstr>
      <vt:lpstr>PowerPoint Presentation</vt:lpstr>
      <vt:lpstr>Creating New Data</vt:lpstr>
      <vt:lpstr>Cascading Inserts</vt:lpstr>
      <vt:lpstr>Updating Existing Data</vt:lpstr>
      <vt:lpstr>Deleting Existing Data</vt:lpstr>
      <vt:lpstr>Summary</vt:lpstr>
      <vt:lpstr>PowerPoint Presentation</vt:lpstr>
      <vt:lpstr>EF Core Code First</vt:lpstr>
      <vt:lpstr>Table of Contents</vt:lpstr>
      <vt:lpstr>Have a Question?</vt:lpstr>
      <vt:lpstr>PowerPoint Presentation</vt:lpstr>
      <vt:lpstr>What is the Code First Model?</vt:lpstr>
      <vt:lpstr>Why Use Code First?</vt:lpstr>
      <vt:lpstr>PowerPoint Presentation</vt:lpstr>
      <vt:lpstr>Domain Classes (Models)</vt:lpstr>
      <vt:lpstr>Domain Classes (Models) (2)</vt:lpstr>
      <vt:lpstr>DbSet Type</vt:lpstr>
      <vt:lpstr>The DbContext Class</vt:lpstr>
      <vt:lpstr>Defining DbContext Class – Example</vt:lpstr>
      <vt:lpstr>CRUD Operations with EF Code First</vt:lpstr>
      <vt:lpstr>PowerPoint Presentation</vt:lpstr>
      <vt:lpstr>Code First with EF Core: Setup</vt:lpstr>
      <vt:lpstr>How to Connect to SQL Server?</vt:lpstr>
      <vt:lpstr>Fluent API</vt:lpstr>
      <vt:lpstr>Database Connection Workflow</vt:lpstr>
      <vt:lpstr>PowerPoint Presentation</vt:lpstr>
      <vt:lpstr>What are Database Migrations?</vt:lpstr>
      <vt:lpstr>Migrations in EF Core</vt:lpstr>
      <vt:lpstr>Summary</vt:lpstr>
      <vt:lpstr>PowerPoint Presentation</vt:lpstr>
      <vt:lpstr>Entity Relations</vt:lpstr>
      <vt:lpstr>Table of Contents</vt:lpstr>
      <vt:lpstr>Have a Question?</vt:lpstr>
      <vt:lpstr>PowerPoint Presentation</vt:lpstr>
      <vt:lpstr>Object Composition</vt:lpstr>
      <vt:lpstr>Navigation Properties</vt:lpstr>
      <vt:lpstr>PowerPoint Presentation</vt:lpstr>
      <vt:lpstr>Fluent API</vt:lpstr>
      <vt:lpstr>Working with Fluent API</vt:lpstr>
      <vt:lpstr>Fluent API: Renaming DB Objects</vt:lpstr>
      <vt:lpstr>Fluent API: Column Attributes</vt:lpstr>
      <vt:lpstr>Fluent API: Miscellaneous Config</vt:lpstr>
      <vt:lpstr>Specialized Configuration Classes</vt:lpstr>
      <vt:lpstr>PowerPoint Presentation</vt:lpstr>
      <vt:lpstr>One-to-Zero-or-One</vt:lpstr>
      <vt:lpstr>One-to-Zero-or-One: Implementation</vt:lpstr>
      <vt:lpstr>One-to-Zero-or-One: Implementation (2)</vt:lpstr>
      <vt:lpstr>One-to-Zero-or-One: Fluent API</vt:lpstr>
      <vt:lpstr>One-to-Many</vt:lpstr>
      <vt:lpstr>One-to-Many: Implementation</vt:lpstr>
      <vt:lpstr>One-to-Many: Implementation (2)</vt:lpstr>
      <vt:lpstr>One-to-Many: Fluent API</vt:lpstr>
      <vt:lpstr>Many-to-Many</vt:lpstr>
      <vt:lpstr>Many-to-Many Implementation (1)</vt:lpstr>
      <vt:lpstr>Many-to-Many Implementation (2)</vt:lpstr>
      <vt:lpstr>Many-to-Many: Fluent API</vt:lpstr>
      <vt:lpstr>Multiple Relations</vt:lpstr>
      <vt:lpstr>Multiple Relations Implementation</vt:lpstr>
      <vt:lpstr>Multiple Relations Implementation (2)</vt:lpstr>
      <vt:lpstr>PowerPoint Presentation</vt:lpstr>
      <vt:lpstr>Good Reasons to Use Select</vt:lpstr>
      <vt:lpstr>Good Reasons not to Use Select </vt:lpstr>
      <vt:lpstr>Joining Tables in EF: Using Join()</vt:lpstr>
      <vt:lpstr>Grouping Tables in EF</vt:lpstr>
      <vt:lpstr>PowerPoint Presentation</vt:lpstr>
      <vt:lpstr>Result Models</vt:lpstr>
      <vt:lpstr>Result Models (2)</vt:lpstr>
      <vt:lpstr>PowerPoint Presentation</vt:lpstr>
      <vt:lpstr>Attributes</vt:lpstr>
      <vt:lpstr>Key Attributes</vt:lpstr>
      <vt:lpstr>Key Attributes (2)</vt:lpstr>
      <vt:lpstr>Renaming Objects</vt:lpstr>
      <vt:lpstr>Renaming Objects (2)</vt:lpstr>
      <vt:lpstr>Entity Validation</vt:lpstr>
      <vt:lpstr>Other Attributes</vt:lpstr>
      <vt:lpstr>Validation Method</vt:lpstr>
      <vt:lpstr>PowerPoint Presentation</vt:lpstr>
      <vt:lpstr>Shadow Properties</vt:lpstr>
      <vt:lpstr>Summary</vt:lpstr>
      <vt:lpstr>Summary</vt:lpstr>
      <vt:lpstr>PowerPoint Presentation</vt:lpstr>
      <vt:lpstr>EF Advanced Querying</vt:lpstr>
      <vt:lpstr>Table of Contents</vt:lpstr>
      <vt:lpstr>Have a Question?</vt:lpstr>
      <vt:lpstr>PowerPoint Presentation</vt:lpstr>
      <vt:lpstr>Executing Native SQL Queries</vt:lpstr>
      <vt:lpstr>Native SQL Queries with Parameters</vt:lpstr>
      <vt:lpstr>Interpolation in SQL Queries</vt:lpstr>
      <vt:lpstr>PowerPoint Presentation</vt:lpstr>
      <vt:lpstr>Attaching and Detaching Objects</vt:lpstr>
      <vt:lpstr>Attaching Detached Objects</vt:lpstr>
      <vt:lpstr>Detaching Objects</vt:lpstr>
      <vt:lpstr>Attaching Objects</vt:lpstr>
      <vt:lpstr>PowerPoint Presentation</vt:lpstr>
      <vt:lpstr>Executing a Stored Procedure </vt:lpstr>
      <vt:lpstr>PowerPoint Presentation</vt:lpstr>
      <vt:lpstr>EntityFramework-Plus</vt:lpstr>
      <vt:lpstr>Bulk Delete</vt:lpstr>
      <vt:lpstr>Bulk Update: Syntax</vt:lpstr>
      <vt:lpstr>PowerPoint Presentation</vt:lpstr>
      <vt:lpstr>Explicit Loading </vt:lpstr>
      <vt:lpstr>Eager Loading </vt:lpstr>
      <vt:lpstr>Lazy Loading</vt:lpstr>
      <vt:lpstr>Lazy Loading Proxies</vt:lpstr>
      <vt:lpstr>PowerPoint Presentation</vt:lpstr>
      <vt:lpstr>Optimistic Concurrency Control in EF</vt:lpstr>
      <vt:lpstr>Last One Wins – Example</vt:lpstr>
      <vt:lpstr>First One Wins – Example</vt:lpstr>
      <vt:lpstr>PowerPoint Presentation</vt:lpstr>
      <vt:lpstr>Cascade Delete Scenarios </vt:lpstr>
      <vt:lpstr>Cascade Delete with Fluent API</vt:lpstr>
      <vt:lpstr>Cascade Delete with Fluent API (2)</vt:lpstr>
      <vt:lpstr>Summary</vt:lpstr>
      <vt:lpstr>PowerPoint Presentation</vt:lpstr>
      <vt:lpstr>C# Auto Mapping Objects</vt:lpstr>
      <vt:lpstr>Table of Contents</vt:lpstr>
      <vt:lpstr>Have a Question?</vt:lpstr>
      <vt:lpstr>PowerPoint Presentation</vt:lpstr>
      <vt:lpstr>What is a Data Transfer Object?</vt:lpstr>
      <vt:lpstr>DTO Usage Scenarios</vt:lpstr>
      <vt:lpstr>Manual Mapping</vt:lpstr>
      <vt:lpstr>Manual Mapping (2)</vt:lpstr>
      <vt:lpstr>PowerPoint Presentation</vt:lpstr>
      <vt:lpstr>What is AutoMapper?</vt:lpstr>
      <vt:lpstr>Initialization and Configuration</vt:lpstr>
      <vt:lpstr>Multiple Mappings</vt:lpstr>
      <vt:lpstr>Custom Member Mapping</vt:lpstr>
      <vt:lpstr>Flattening Complex Properties</vt:lpstr>
      <vt:lpstr>Flattening Complex Objects</vt:lpstr>
      <vt:lpstr>Unflattening Complex Objects</vt:lpstr>
      <vt:lpstr>Mapping Collections</vt:lpstr>
      <vt:lpstr>AutoMapper.Collection</vt:lpstr>
      <vt:lpstr>AutoMapper.Collection.EntityFrameworkCore</vt:lpstr>
      <vt:lpstr>Inheritance Mapping</vt:lpstr>
      <vt:lpstr>Mapping Profiles</vt:lpstr>
      <vt:lpstr>Summary</vt:lpstr>
      <vt:lpstr>PowerPoint Presentation</vt:lpstr>
      <vt:lpstr>External Format Processing</vt:lpstr>
      <vt:lpstr>Table of Contents</vt:lpstr>
      <vt:lpstr>Have a Question?</vt:lpstr>
      <vt:lpstr>PowerPoint Presentation</vt:lpstr>
      <vt:lpstr>JSON Data Format</vt:lpstr>
      <vt:lpstr>JSON Data Format (2)</vt:lpstr>
      <vt:lpstr>PowerPoint Presentation</vt:lpstr>
      <vt:lpstr>Built-in JSON Support</vt:lpstr>
      <vt:lpstr>Serializing JSON</vt:lpstr>
      <vt:lpstr>Deserializing JSON</vt:lpstr>
      <vt:lpstr>PowerPoint Presentation</vt:lpstr>
      <vt:lpstr>What is JSON.NET?</vt:lpstr>
      <vt:lpstr>Installing JSON.NET</vt:lpstr>
      <vt:lpstr>General Usage</vt:lpstr>
      <vt:lpstr>JSON.NET Features</vt:lpstr>
      <vt:lpstr>Configuring JSON.NET</vt:lpstr>
      <vt:lpstr>Configuring JSON.NET</vt:lpstr>
      <vt:lpstr>JSON.NET Parsing of Objects</vt:lpstr>
      <vt:lpstr>JSON.NET Parsing of Objects</vt:lpstr>
      <vt:lpstr>LINQ-to-JSON</vt:lpstr>
      <vt:lpstr>LINQ-to-JSON (2)</vt:lpstr>
      <vt:lpstr>XML-to-JSON</vt:lpstr>
      <vt:lpstr>Summary</vt:lpstr>
      <vt:lpstr>PowerPoint Presentation</vt:lpstr>
      <vt:lpstr>XML Processing</vt:lpstr>
      <vt:lpstr>Table of Contents</vt:lpstr>
      <vt:lpstr>Have a Question?</vt:lpstr>
      <vt:lpstr>PowerPoint Presentation</vt:lpstr>
      <vt:lpstr>What is XML?</vt:lpstr>
      <vt:lpstr>XML – Example</vt:lpstr>
      <vt:lpstr>XML Syntax</vt:lpstr>
      <vt:lpstr>XML - Structure</vt:lpstr>
      <vt:lpstr>XML and HTML</vt:lpstr>
      <vt:lpstr>XML: Advantages</vt:lpstr>
      <vt:lpstr>XML: Disadvantages</vt:lpstr>
      <vt:lpstr>PowerPoint Presentation</vt:lpstr>
      <vt:lpstr>LINQ to XML</vt:lpstr>
      <vt:lpstr>Reading XML</vt:lpstr>
      <vt:lpstr>Working with XDocument</vt:lpstr>
      <vt:lpstr>Working with XDocument (2)</vt:lpstr>
      <vt:lpstr>Working with XDocument (3)</vt:lpstr>
      <vt:lpstr>LINQ to XML – Searching with LINQ</vt:lpstr>
      <vt:lpstr>Creating XML with XElement</vt:lpstr>
      <vt:lpstr>Serializing XML to File</vt:lpstr>
      <vt:lpstr>Deserialize XML from String XML</vt:lpstr>
      <vt:lpstr>PowerPoint Presentation</vt:lpstr>
      <vt:lpstr>XML Attributes</vt:lpstr>
      <vt:lpstr>XML Attributes: Example</vt:lpstr>
      <vt:lpstr>PowerPoint Presentation</vt:lpstr>
      <vt:lpstr>Summary</vt:lpstr>
      <vt:lpstr>Design Patterns</vt:lpstr>
      <vt:lpstr>Table of Contents</vt:lpstr>
      <vt:lpstr>Have a Question?</vt:lpstr>
      <vt:lpstr>PowerPoint Presentation</vt:lpstr>
      <vt:lpstr>What are Design Patterns?</vt:lpstr>
      <vt:lpstr>What do Design Patterns Solve?</vt:lpstr>
      <vt:lpstr>Elements of a Design Pattern</vt:lpstr>
      <vt:lpstr>PowerPoint Presentation</vt:lpstr>
      <vt:lpstr>Benefits</vt:lpstr>
      <vt:lpstr>Drawbacks</vt:lpstr>
      <vt:lpstr>PowerPoint Presentation</vt:lpstr>
      <vt:lpstr>Main Types</vt:lpstr>
      <vt:lpstr>PowerPoint Presentation</vt:lpstr>
      <vt:lpstr>Purposes</vt:lpstr>
      <vt:lpstr>Singleton Pattern</vt:lpstr>
      <vt:lpstr>Double-Check Singleton Example</vt:lpstr>
      <vt:lpstr>Prototype Pattern</vt:lpstr>
      <vt:lpstr>The Prototype Abstract Class</vt:lpstr>
      <vt:lpstr>A Concrete Prototype Class</vt:lpstr>
      <vt:lpstr>PowerPoint Presentation</vt:lpstr>
      <vt:lpstr>Purposes</vt:lpstr>
      <vt:lpstr>Façade Pattern</vt:lpstr>
      <vt:lpstr>The Façade Class (1)</vt:lpstr>
      <vt:lpstr>The Façade Class (2)</vt:lpstr>
      <vt:lpstr>Subsystem Classes</vt:lpstr>
      <vt:lpstr>Composite Pattern</vt:lpstr>
      <vt:lpstr>The Component Abstract Class</vt:lpstr>
      <vt:lpstr>The Composite Class (1)</vt:lpstr>
      <vt:lpstr>The Composite Class (2)</vt:lpstr>
      <vt:lpstr>The Leaf Class</vt:lpstr>
      <vt:lpstr>PowerPoint Presentation</vt:lpstr>
      <vt:lpstr>Purposes</vt:lpstr>
      <vt:lpstr>Command Pattern</vt:lpstr>
      <vt:lpstr>The Command Abstract Class</vt:lpstr>
      <vt:lpstr>Concrete Command Class</vt:lpstr>
      <vt:lpstr>The Receiver Class</vt:lpstr>
      <vt:lpstr>The Invoker Class</vt:lpstr>
      <vt:lpstr>Template Pattern</vt:lpstr>
      <vt:lpstr>The Abstract Class</vt:lpstr>
      <vt:lpstr>A Concrete Class</vt:lpstr>
      <vt:lpstr>Summary</vt:lpstr>
      <vt:lpstr>PowerPoint Presentation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CSharp DB Advanced</dc:title>
  <dc:subject>Software Development Course</dc:subject>
  <dc:creator>Software University Foundation</dc:creator>
  <cp:keywords>CSharp, Advanced, DB, Apps, Introduction, technologySoftware University, SoftUni, programming, coding, software development, education, training, course</cp:keywords>
  <dc:description>Databases Advanced Course @ SoftUni – https://softuni.bg/courses/databases-advanced-entity-framework</dc:description>
  <cp:lastModifiedBy>Владимир Иванов</cp:lastModifiedBy>
  <cp:revision>376</cp:revision>
  <dcterms:created xsi:type="dcterms:W3CDTF">2014-01-02T17:00:34Z</dcterms:created>
  <dcterms:modified xsi:type="dcterms:W3CDTF">2019-12-05T10:47:31Z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